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2"/>
  </p:notesMasterIdLst>
  <p:sldIdLst>
    <p:sldId id="256" r:id="rId2"/>
    <p:sldId id="276" r:id="rId3"/>
    <p:sldId id="258" r:id="rId4"/>
    <p:sldId id="289" r:id="rId5"/>
    <p:sldId id="285" r:id="rId6"/>
    <p:sldId id="290" r:id="rId7"/>
    <p:sldId id="267" r:id="rId8"/>
    <p:sldId id="281" r:id="rId9"/>
    <p:sldId id="282" r:id="rId10"/>
    <p:sldId id="27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74" autoAdjust="0"/>
  </p:normalViewPr>
  <p:slideViewPr>
    <p:cSldViewPr snapToObjects="1">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0EE28-7DCD-48D0-A9B4-0BC844F1DA60}" type="doc">
      <dgm:prSet loTypeId="urn:microsoft.com/office/officeart/2005/8/layout/radial4" loCatId="relationship" qsTypeId="urn:microsoft.com/office/officeart/2005/8/quickstyle/simple1" qsCatId="simple" csTypeId="urn:microsoft.com/office/officeart/2005/8/colors/colorful1#2" csCatId="colorful" phldr="1"/>
      <dgm:spPr/>
      <dgm:t>
        <a:bodyPr/>
        <a:lstStyle/>
        <a:p>
          <a:endParaRPr lang="en-US"/>
        </a:p>
      </dgm:t>
    </dgm:pt>
    <dgm:pt modelId="{3DBD373B-502B-4C20-8208-B0A6CEAE4C1B}">
      <dgm:prSet phldrT="[Text]"/>
      <dgm:spPr/>
      <dgm:t>
        <a:bodyPr/>
        <a:lstStyle/>
        <a:p>
          <a:r>
            <a:rPr lang="en-US" b="1" dirty="0" smtClean="0"/>
            <a:t>Eight Interviews</a:t>
          </a:r>
          <a:endParaRPr lang="en-US" b="1" dirty="0"/>
        </a:p>
      </dgm:t>
    </dgm:pt>
    <dgm:pt modelId="{742BF211-4884-4395-BCA5-0FB8C08AF200}" type="parTrans" cxnId="{B6BD4A90-E802-43C3-A8A9-AB503DC282DC}">
      <dgm:prSet/>
      <dgm:spPr/>
      <dgm:t>
        <a:bodyPr/>
        <a:lstStyle/>
        <a:p>
          <a:endParaRPr lang="en-US"/>
        </a:p>
      </dgm:t>
    </dgm:pt>
    <dgm:pt modelId="{08F86DA7-B438-453F-B8CE-A7FAE18DED62}" type="sibTrans" cxnId="{B6BD4A90-E802-43C3-A8A9-AB503DC282DC}">
      <dgm:prSet/>
      <dgm:spPr/>
      <dgm:t>
        <a:bodyPr/>
        <a:lstStyle/>
        <a:p>
          <a:endParaRPr lang="en-US"/>
        </a:p>
      </dgm:t>
    </dgm:pt>
    <dgm:pt modelId="{FD9D759F-3D7C-4051-98B6-5DA722013E81}">
      <dgm:prSet phldrT="[Text]"/>
      <dgm:spPr/>
      <dgm:t>
        <a:bodyPr/>
        <a:lstStyle/>
        <a:p>
          <a:r>
            <a:rPr lang="en-US" dirty="0" smtClean="0"/>
            <a:t>Utah Representative Ronda </a:t>
          </a:r>
          <a:r>
            <a:rPr lang="en-US" dirty="0" err="1" smtClean="0"/>
            <a:t>Menlove</a:t>
          </a:r>
          <a:endParaRPr lang="en-US" dirty="0"/>
        </a:p>
      </dgm:t>
    </dgm:pt>
    <dgm:pt modelId="{68B5B51F-675C-4726-99A8-6BAF76836557}" type="parTrans" cxnId="{61A1D6E7-FF0E-4000-8186-51EED11E4104}">
      <dgm:prSet/>
      <dgm:spPr/>
      <dgm:t>
        <a:bodyPr/>
        <a:lstStyle/>
        <a:p>
          <a:endParaRPr lang="en-US"/>
        </a:p>
      </dgm:t>
    </dgm:pt>
    <dgm:pt modelId="{3CF39EC7-5F1B-4364-8C94-84A1F9AA46D8}" type="sibTrans" cxnId="{61A1D6E7-FF0E-4000-8186-51EED11E4104}">
      <dgm:prSet/>
      <dgm:spPr/>
      <dgm:t>
        <a:bodyPr/>
        <a:lstStyle/>
        <a:p>
          <a:endParaRPr lang="en-US"/>
        </a:p>
      </dgm:t>
    </dgm:pt>
    <dgm:pt modelId="{1629CC1F-712E-47C7-93A5-6485145F0A0B}">
      <dgm:prSet phldrT="[Text]"/>
      <dgm:spPr/>
      <dgm:t>
        <a:bodyPr/>
        <a:lstStyle/>
        <a:p>
          <a:r>
            <a:rPr lang="en-US" dirty="0" smtClean="0"/>
            <a:t>Children with significant disabilities</a:t>
          </a:r>
          <a:endParaRPr lang="en-US" dirty="0"/>
        </a:p>
      </dgm:t>
    </dgm:pt>
    <dgm:pt modelId="{25A97BCD-2535-48E1-9D41-EB5055518332}" type="parTrans" cxnId="{44CFD73A-5AD2-46C7-AED0-3CF5013DBD9D}">
      <dgm:prSet/>
      <dgm:spPr/>
      <dgm:t>
        <a:bodyPr/>
        <a:lstStyle/>
        <a:p>
          <a:endParaRPr lang="en-US"/>
        </a:p>
      </dgm:t>
    </dgm:pt>
    <dgm:pt modelId="{18DBFFD3-418B-4126-B733-562E5BC705F5}" type="sibTrans" cxnId="{44CFD73A-5AD2-46C7-AED0-3CF5013DBD9D}">
      <dgm:prSet/>
      <dgm:spPr/>
      <dgm:t>
        <a:bodyPr/>
        <a:lstStyle/>
        <a:p>
          <a:endParaRPr lang="en-US"/>
        </a:p>
      </dgm:t>
    </dgm:pt>
    <dgm:pt modelId="{A845E1BB-4313-4B7D-A257-FBAA1A6E1BF8}">
      <dgm:prSet phldrT="[Text]"/>
      <dgm:spPr/>
      <dgm:t>
        <a:bodyPr/>
        <a:lstStyle/>
        <a:p>
          <a:r>
            <a:rPr lang="en-US" dirty="0" smtClean="0"/>
            <a:t>Healthcare providers</a:t>
          </a:r>
          <a:endParaRPr lang="en-US" dirty="0"/>
        </a:p>
      </dgm:t>
    </dgm:pt>
    <dgm:pt modelId="{43F53997-9D10-4D48-BB55-5BE9DE5C1364}" type="parTrans" cxnId="{31EA1942-4B30-4565-819B-39F750F1D9FA}">
      <dgm:prSet/>
      <dgm:spPr/>
      <dgm:t>
        <a:bodyPr/>
        <a:lstStyle/>
        <a:p>
          <a:endParaRPr lang="en-US"/>
        </a:p>
      </dgm:t>
    </dgm:pt>
    <dgm:pt modelId="{A7A240D3-B835-4287-BE06-261811C3B01D}" type="sibTrans" cxnId="{31EA1942-4B30-4565-819B-39F750F1D9FA}">
      <dgm:prSet/>
      <dgm:spPr/>
      <dgm:t>
        <a:bodyPr/>
        <a:lstStyle/>
        <a:p>
          <a:endParaRPr lang="en-US"/>
        </a:p>
      </dgm:t>
    </dgm:pt>
    <dgm:pt modelId="{D0D562C6-0F52-4AC7-8A68-90428819205F}">
      <dgm:prSet phldrT="[Text]"/>
      <dgm:spPr/>
      <dgm:t>
        <a:bodyPr/>
        <a:lstStyle/>
        <a:p>
          <a:r>
            <a:rPr lang="en-US" dirty="0" smtClean="0"/>
            <a:t>Children with hearing loss</a:t>
          </a:r>
          <a:endParaRPr lang="en-US" dirty="0"/>
        </a:p>
      </dgm:t>
    </dgm:pt>
    <dgm:pt modelId="{53F2110F-59A1-44ED-9D4C-A4EA319A7976}" type="parTrans" cxnId="{A59B34AE-F04F-45DA-A982-478C31C1C063}">
      <dgm:prSet/>
      <dgm:spPr/>
      <dgm:t>
        <a:bodyPr/>
        <a:lstStyle/>
        <a:p>
          <a:endParaRPr lang="en-US"/>
        </a:p>
      </dgm:t>
    </dgm:pt>
    <dgm:pt modelId="{73025119-7200-4235-86E8-84F7A333F893}" type="sibTrans" cxnId="{A59B34AE-F04F-45DA-A982-478C31C1C063}">
      <dgm:prSet/>
      <dgm:spPr/>
      <dgm:t>
        <a:bodyPr/>
        <a:lstStyle/>
        <a:p>
          <a:endParaRPr lang="en-US"/>
        </a:p>
      </dgm:t>
    </dgm:pt>
    <dgm:pt modelId="{9E895817-6B0D-44FD-86AF-3811E581473F}">
      <dgm:prSet phldrT="[Text]"/>
      <dgm:spPr/>
      <dgm:t>
        <a:bodyPr/>
        <a:lstStyle/>
        <a:p>
          <a:r>
            <a:rPr lang="en-US" dirty="0" smtClean="0"/>
            <a:t>Mother lost her baby at 24 weeks</a:t>
          </a:r>
          <a:endParaRPr lang="en-US" dirty="0"/>
        </a:p>
      </dgm:t>
    </dgm:pt>
    <dgm:pt modelId="{46BD15D0-6D43-43C7-B217-009342969D01}" type="parTrans" cxnId="{893A55B6-5810-418F-9652-B2E0C08F10CD}">
      <dgm:prSet/>
      <dgm:spPr/>
      <dgm:t>
        <a:bodyPr/>
        <a:lstStyle/>
        <a:p>
          <a:endParaRPr lang="en-US"/>
        </a:p>
      </dgm:t>
    </dgm:pt>
    <dgm:pt modelId="{9843747B-F2EC-4301-875D-C25DE991C249}" type="sibTrans" cxnId="{893A55B6-5810-418F-9652-B2E0C08F10CD}">
      <dgm:prSet/>
      <dgm:spPr/>
      <dgm:t>
        <a:bodyPr/>
        <a:lstStyle/>
        <a:p>
          <a:endParaRPr lang="en-US"/>
        </a:p>
      </dgm:t>
    </dgm:pt>
    <dgm:pt modelId="{1327CDE6-1366-4671-9DA4-621D60BF9B58}" type="pres">
      <dgm:prSet presAssocID="{8F00EE28-7DCD-48D0-A9B4-0BC844F1DA60}" presName="cycle" presStyleCnt="0">
        <dgm:presLayoutVars>
          <dgm:chMax val="1"/>
          <dgm:dir/>
          <dgm:animLvl val="ctr"/>
          <dgm:resizeHandles val="exact"/>
        </dgm:presLayoutVars>
      </dgm:prSet>
      <dgm:spPr/>
      <dgm:t>
        <a:bodyPr/>
        <a:lstStyle/>
        <a:p>
          <a:endParaRPr lang="en-US"/>
        </a:p>
      </dgm:t>
    </dgm:pt>
    <dgm:pt modelId="{E8FCB5EB-F2CA-4AF9-8CCB-755B30C60DEA}" type="pres">
      <dgm:prSet presAssocID="{3DBD373B-502B-4C20-8208-B0A6CEAE4C1B}" presName="centerShape" presStyleLbl="node0" presStyleIdx="0" presStyleCnt="1"/>
      <dgm:spPr/>
      <dgm:t>
        <a:bodyPr/>
        <a:lstStyle/>
        <a:p>
          <a:endParaRPr lang="en-US"/>
        </a:p>
      </dgm:t>
    </dgm:pt>
    <dgm:pt modelId="{4C17FD57-17A5-4EFE-A9B8-59C582D42C16}" type="pres">
      <dgm:prSet presAssocID="{68B5B51F-675C-4726-99A8-6BAF76836557}" presName="parTrans" presStyleLbl="bgSibTrans2D1" presStyleIdx="0" presStyleCnt="5"/>
      <dgm:spPr/>
      <dgm:t>
        <a:bodyPr/>
        <a:lstStyle/>
        <a:p>
          <a:endParaRPr lang="en-US"/>
        </a:p>
      </dgm:t>
    </dgm:pt>
    <dgm:pt modelId="{2AC29643-17D1-4A75-88EB-901B5EC562E3}" type="pres">
      <dgm:prSet presAssocID="{FD9D759F-3D7C-4051-98B6-5DA722013E81}" presName="node" presStyleLbl="node1" presStyleIdx="0" presStyleCnt="5">
        <dgm:presLayoutVars>
          <dgm:bulletEnabled val="1"/>
        </dgm:presLayoutVars>
      </dgm:prSet>
      <dgm:spPr/>
      <dgm:t>
        <a:bodyPr/>
        <a:lstStyle/>
        <a:p>
          <a:endParaRPr lang="en-US"/>
        </a:p>
      </dgm:t>
    </dgm:pt>
    <dgm:pt modelId="{27EAC96C-6DEA-4F14-9D22-5F23380D842C}" type="pres">
      <dgm:prSet presAssocID="{53F2110F-59A1-44ED-9D4C-A4EA319A7976}" presName="parTrans" presStyleLbl="bgSibTrans2D1" presStyleIdx="1" presStyleCnt="5"/>
      <dgm:spPr/>
      <dgm:t>
        <a:bodyPr/>
        <a:lstStyle/>
        <a:p>
          <a:endParaRPr lang="en-US"/>
        </a:p>
      </dgm:t>
    </dgm:pt>
    <dgm:pt modelId="{349E93EE-ADD6-44C6-A03D-3A6343F0C7F4}" type="pres">
      <dgm:prSet presAssocID="{D0D562C6-0F52-4AC7-8A68-90428819205F}" presName="node" presStyleLbl="node1" presStyleIdx="1" presStyleCnt="5">
        <dgm:presLayoutVars>
          <dgm:bulletEnabled val="1"/>
        </dgm:presLayoutVars>
      </dgm:prSet>
      <dgm:spPr/>
      <dgm:t>
        <a:bodyPr/>
        <a:lstStyle/>
        <a:p>
          <a:endParaRPr lang="en-US"/>
        </a:p>
      </dgm:t>
    </dgm:pt>
    <dgm:pt modelId="{85CD1D4D-BC7A-4F0D-AD2B-701A4B35DFD9}" type="pres">
      <dgm:prSet presAssocID="{46BD15D0-6D43-43C7-B217-009342969D01}" presName="parTrans" presStyleLbl="bgSibTrans2D1" presStyleIdx="2" presStyleCnt="5"/>
      <dgm:spPr/>
      <dgm:t>
        <a:bodyPr/>
        <a:lstStyle/>
        <a:p>
          <a:endParaRPr lang="en-US"/>
        </a:p>
      </dgm:t>
    </dgm:pt>
    <dgm:pt modelId="{B5077F4E-9454-47DE-B498-916C1E2C9446}" type="pres">
      <dgm:prSet presAssocID="{9E895817-6B0D-44FD-86AF-3811E581473F}" presName="node" presStyleLbl="node1" presStyleIdx="2" presStyleCnt="5">
        <dgm:presLayoutVars>
          <dgm:bulletEnabled val="1"/>
        </dgm:presLayoutVars>
      </dgm:prSet>
      <dgm:spPr/>
      <dgm:t>
        <a:bodyPr/>
        <a:lstStyle/>
        <a:p>
          <a:endParaRPr lang="en-US"/>
        </a:p>
      </dgm:t>
    </dgm:pt>
    <dgm:pt modelId="{65F453B2-D2C7-41A4-BD71-745CF83A3ADC}" type="pres">
      <dgm:prSet presAssocID="{25A97BCD-2535-48E1-9D41-EB5055518332}" presName="parTrans" presStyleLbl="bgSibTrans2D1" presStyleIdx="3" presStyleCnt="5"/>
      <dgm:spPr/>
      <dgm:t>
        <a:bodyPr/>
        <a:lstStyle/>
        <a:p>
          <a:endParaRPr lang="en-US"/>
        </a:p>
      </dgm:t>
    </dgm:pt>
    <dgm:pt modelId="{E36DB436-9802-491B-A435-5D9BA4C76763}" type="pres">
      <dgm:prSet presAssocID="{1629CC1F-712E-47C7-93A5-6485145F0A0B}" presName="node" presStyleLbl="node1" presStyleIdx="3" presStyleCnt="5">
        <dgm:presLayoutVars>
          <dgm:bulletEnabled val="1"/>
        </dgm:presLayoutVars>
      </dgm:prSet>
      <dgm:spPr/>
      <dgm:t>
        <a:bodyPr/>
        <a:lstStyle/>
        <a:p>
          <a:endParaRPr lang="en-US"/>
        </a:p>
      </dgm:t>
    </dgm:pt>
    <dgm:pt modelId="{0B73EB06-C16A-4857-8E44-3381BF0100A1}" type="pres">
      <dgm:prSet presAssocID="{43F53997-9D10-4D48-BB55-5BE9DE5C1364}" presName="parTrans" presStyleLbl="bgSibTrans2D1" presStyleIdx="4" presStyleCnt="5"/>
      <dgm:spPr/>
      <dgm:t>
        <a:bodyPr/>
        <a:lstStyle/>
        <a:p>
          <a:endParaRPr lang="en-US"/>
        </a:p>
      </dgm:t>
    </dgm:pt>
    <dgm:pt modelId="{53FA15A6-46D9-4126-8146-9ACA6378817C}" type="pres">
      <dgm:prSet presAssocID="{A845E1BB-4313-4B7D-A257-FBAA1A6E1BF8}" presName="node" presStyleLbl="node1" presStyleIdx="4" presStyleCnt="5">
        <dgm:presLayoutVars>
          <dgm:bulletEnabled val="1"/>
        </dgm:presLayoutVars>
      </dgm:prSet>
      <dgm:spPr/>
      <dgm:t>
        <a:bodyPr/>
        <a:lstStyle/>
        <a:p>
          <a:endParaRPr lang="en-US"/>
        </a:p>
      </dgm:t>
    </dgm:pt>
  </dgm:ptLst>
  <dgm:cxnLst>
    <dgm:cxn modelId="{2EE0A032-249B-433D-A399-305A5BAC31A2}" type="presOf" srcId="{25A97BCD-2535-48E1-9D41-EB5055518332}" destId="{65F453B2-D2C7-41A4-BD71-745CF83A3ADC}" srcOrd="0" destOrd="0" presId="urn:microsoft.com/office/officeart/2005/8/layout/radial4"/>
    <dgm:cxn modelId="{31EA1942-4B30-4565-819B-39F750F1D9FA}" srcId="{3DBD373B-502B-4C20-8208-B0A6CEAE4C1B}" destId="{A845E1BB-4313-4B7D-A257-FBAA1A6E1BF8}" srcOrd="4" destOrd="0" parTransId="{43F53997-9D10-4D48-BB55-5BE9DE5C1364}" sibTransId="{A7A240D3-B835-4287-BE06-261811C3B01D}"/>
    <dgm:cxn modelId="{A684FD6D-41D5-41F6-9EE2-7B204CE18B80}" type="presOf" srcId="{D0D562C6-0F52-4AC7-8A68-90428819205F}" destId="{349E93EE-ADD6-44C6-A03D-3A6343F0C7F4}" srcOrd="0" destOrd="0" presId="urn:microsoft.com/office/officeart/2005/8/layout/radial4"/>
    <dgm:cxn modelId="{893A55B6-5810-418F-9652-B2E0C08F10CD}" srcId="{3DBD373B-502B-4C20-8208-B0A6CEAE4C1B}" destId="{9E895817-6B0D-44FD-86AF-3811E581473F}" srcOrd="2" destOrd="0" parTransId="{46BD15D0-6D43-43C7-B217-009342969D01}" sibTransId="{9843747B-F2EC-4301-875D-C25DE991C249}"/>
    <dgm:cxn modelId="{E132693A-1194-4086-B8B6-0A35FF30A413}" type="presOf" srcId="{3DBD373B-502B-4C20-8208-B0A6CEAE4C1B}" destId="{E8FCB5EB-F2CA-4AF9-8CCB-755B30C60DEA}" srcOrd="0" destOrd="0" presId="urn:microsoft.com/office/officeart/2005/8/layout/radial4"/>
    <dgm:cxn modelId="{D1551432-C183-43ED-84BE-3484F7F752FF}" type="presOf" srcId="{68B5B51F-675C-4726-99A8-6BAF76836557}" destId="{4C17FD57-17A5-4EFE-A9B8-59C582D42C16}" srcOrd="0" destOrd="0" presId="urn:microsoft.com/office/officeart/2005/8/layout/radial4"/>
    <dgm:cxn modelId="{9AB159F2-499A-46A9-A51F-D72B45DBE7B9}" type="presOf" srcId="{43F53997-9D10-4D48-BB55-5BE9DE5C1364}" destId="{0B73EB06-C16A-4857-8E44-3381BF0100A1}" srcOrd="0" destOrd="0" presId="urn:microsoft.com/office/officeart/2005/8/layout/radial4"/>
    <dgm:cxn modelId="{A59B34AE-F04F-45DA-A982-478C31C1C063}" srcId="{3DBD373B-502B-4C20-8208-B0A6CEAE4C1B}" destId="{D0D562C6-0F52-4AC7-8A68-90428819205F}" srcOrd="1" destOrd="0" parTransId="{53F2110F-59A1-44ED-9D4C-A4EA319A7976}" sibTransId="{73025119-7200-4235-86E8-84F7A333F893}"/>
    <dgm:cxn modelId="{61A1D6E7-FF0E-4000-8186-51EED11E4104}" srcId="{3DBD373B-502B-4C20-8208-B0A6CEAE4C1B}" destId="{FD9D759F-3D7C-4051-98B6-5DA722013E81}" srcOrd="0" destOrd="0" parTransId="{68B5B51F-675C-4726-99A8-6BAF76836557}" sibTransId="{3CF39EC7-5F1B-4364-8C94-84A1F9AA46D8}"/>
    <dgm:cxn modelId="{A6FAB7F0-DFAF-4CAC-A2F9-E6D71C872727}" type="presOf" srcId="{A845E1BB-4313-4B7D-A257-FBAA1A6E1BF8}" destId="{53FA15A6-46D9-4126-8146-9ACA6378817C}" srcOrd="0" destOrd="0" presId="urn:microsoft.com/office/officeart/2005/8/layout/radial4"/>
    <dgm:cxn modelId="{580BEF29-13F0-4E6D-B833-591FF216CFF8}" type="presOf" srcId="{53F2110F-59A1-44ED-9D4C-A4EA319A7976}" destId="{27EAC96C-6DEA-4F14-9D22-5F23380D842C}" srcOrd="0" destOrd="0" presId="urn:microsoft.com/office/officeart/2005/8/layout/radial4"/>
    <dgm:cxn modelId="{6D0A86E0-7BD9-47FD-A2D8-C71ABEAB4627}" type="presOf" srcId="{46BD15D0-6D43-43C7-B217-009342969D01}" destId="{85CD1D4D-BC7A-4F0D-AD2B-701A4B35DFD9}" srcOrd="0" destOrd="0" presId="urn:microsoft.com/office/officeart/2005/8/layout/radial4"/>
    <dgm:cxn modelId="{B6BD4A90-E802-43C3-A8A9-AB503DC282DC}" srcId="{8F00EE28-7DCD-48D0-A9B4-0BC844F1DA60}" destId="{3DBD373B-502B-4C20-8208-B0A6CEAE4C1B}" srcOrd="0" destOrd="0" parTransId="{742BF211-4884-4395-BCA5-0FB8C08AF200}" sibTransId="{08F86DA7-B438-453F-B8CE-A7FAE18DED62}"/>
    <dgm:cxn modelId="{7DA0BB4B-3DAA-4C01-ADB5-7AAF806EE969}" type="presOf" srcId="{8F00EE28-7DCD-48D0-A9B4-0BC844F1DA60}" destId="{1327CDE6-1366-4671-9DA4-621D60BF9B58}" srcOrd="0" destOrd="0" presId="urn:microsoft.com/office/officeart/2005/8/layout/radial4"/>
    <dgm:cxn modelId="{C64AAA1A-11ED-49F4-8C5A-650D00818DC3}" type="presOf" srcId="{9E895817-6B0D-44FD-86AF-3811E581473F}" destId="{B5077F4E-9454-47DE-B498-916C1E2C9446}" srcOrd="0" destOrd="0" presId="urn:microsoft.com/office/officeart/2005/8/layout/radial4"/>
    <dgm:cxn modelId="{7616CD0B-C9E4-4DBA-8232-0771F6C60CDA}" type="presOf" srcId="{1629CC1F-712E-47C7-93A5-6485145F0A0B}" destId="{E36DB436-9802-491B-A435-5D9BA4C76763}" srcOrd="0" destOrd="0" presId="urn:microsoft.com/office/officeart/2005/8/layout/radial4"/>
    <dgm:cxn modelId="{0E5E4F0F-6BEC-4000-B11F-4B1ACE42DE68}" type="presOf" srcId="{FD9D759F-3D7C-4051-98B6-5DA722013E81}" destId="{2AC29643-17D1-4A75-88EB-901B5EC562E3}" srcOrd="0" destOrd="0" presId="urn:microsoft.com/office/officeart/2005/8/layout/radial4"/>
    <dgm:cxn modelId="{44CFD73A-5AD2-46C7-AED0-3CF5013DBD9D}" srcId="{3DBD373B-502B-4C20-8208-B0A6CEAE4C1B}" destId="{1629CC1F-712E-47C7-93A5-6485145F0A0B}" srcOrd="3" destOrd="0" parTransId="{25A97BCD-2535-48E1-9D41-EB5055518332}" sibTransId="{18DBFFD3-418B-4126-B733-562E5BC705F5}"/>
    <dgm:cxn modelId="{96F01B23-5040-44BC-A8F5-F4B0F58118CD}" type="presParOf" srcId="{1327CDE6-1366-4671-9DA4-621D60BF9B58}" destId="{E8FCB5EB-F2CA-4AF9-8CCB-755B30C60DEA}" srcOrd="0" destOrd="0" presId="urn:microsoft.com/office/officeart/2005/8/layout/radial4"/>
    <dgm:cxn modelId="{953CDEC1-1EBB-4940-9F7A-B818082F2699}" type="presParOf" srcId="{1327CDE6-1366-4671-9DA4-621D60BF9B58}" destId="{4C17FD57-17A5-4EFE-A9B8-59C582D42C16}" srcOrd="1" destOrd="0" presId="urn:microsoft.com/office/officeart/2005/8/layout/radial4"/>
    <dgm:cxn modelId="{B445280B-0C46-418C-8EAE-6C0F0B1076E8}" type="presParOf" srcId="{1327CDE6-1366-4671-9DA4-621D60BF9B58}" destId="{2AC29643-17D1-4A75-88EB-901B5EC562E3}" srcOrd="2" destOrd="0" presId="urn:microsoft.com/office/officeart/2005/8/layout/radial4"/>
    <dgm:cxn modelId="{2938DE77-850E-43FA-A643-45D6D948E252}" type="presParOf" srcId="{1327CDE6-1366-4671-9DA4-621D60BF9B58}" destId="{27EAC96C-6DEA-4F14-9D22-5F23380D842C}" srcOrd="3" destOrd="0" presId="urn:microsoft.com/office/officeart/2005/8/layout/radial4"/>
    <dgm:cxn modelId="{5F185230-05A4-48EC-A693-EB72F6005AFC}" type="presParOf" srcId="{1327CDE6-1366-4671-9DA4-621D60BF9B58}" destId="{349E93EE-ADD6-44C6-A03D-3A6343F0C7F4}" srcOrd="4" destOrd="0" presId="urn:microsoft.com/office/officeart/2005/8/layout/radial4"/>
    <dgm:cxn modelId="{91168101-9A8D-4C2F-B981-DA32521CC2AD}" type="presParOf" srcId="{1327CDE6-1366-4671-9DA4-621D60BF9B58}" destId="{85CD1D4D-BC7A-4F0D-AD2B-701A4B35DFD9}" srcOrd="5" destOrd="0" presId="urn:microsoft.com/office/officeart/2005/8/layout/radial4"/>
    <dgm:cxn modelId="{75C58BF6-DBF7-4936-9825-089FBE2E76A2}" type="presParOf" srcId="{1327CDE6-1366-4671-9DA4-621D60BF9B58}" destId="{B5077F4E-9454-47DE-B498-916C1E2C9446}" srcOrd="6" destOrd="0" presId="urn:microsoft.com/office/officeart/2005/8/layout/radial4"/>
    <dgm:cxn modelId="{B7850DC8-8897-4A8A-A8EE-853BA1967366}" type="presParOf" srcId="{1327CDE6-1366-4671-9DA4-621D60BF9B58}" destId="{65F453B2-D2C7-41A4-BD71-745CF83A3ADC}" srcOrd="7" destOrd="0" presId="urn:microsoft.com/office/officeart/2005/8/layout/radial4"/>
    <dgm:cxn modelId="{C1ED643B-B629-455A-B358-1379983A2FF0}" type="presParOf" srcId="{1327CDE6-1366-4671-9DA4-621D60BF9B58}" destId="{E36DB436-9802-491B-A435-5D9BA4C76763}" srcOrd="8" destOrd="0" presId="urn:microsoft.com/office/officeart/2005/8/layout/radial4"/>
    <dgm:cxn modelId="{B82EC107-A0D4-49E8-B519-1BC659BA0CC0}" type="presParOf" srcId="{1327CDE6-1366-4671-9DA4-621D60BF9B58}" destId="{0B73EB06-C16A-4857-8E44-3381BF0100A1}" srcOrd="9" destOrd="0" presId="urn:microsoft.com/office/officeart/2005/8/layout/radial4"/>
    <dgm:cxn modelId="{F0E79FB0-6789-4FDF-86E3-B9557F78DC87}" type="presParOf" srcId="{1327CDE6-1366-4671-9DA4-621D60BF9B58}" destId="{53FA15A6-46D9-4126-8146-9ACA6378817C}"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782FD7-C5DF-48B7-A594-5F8E1621AE7D}"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1BAB983A-07DD-4036-9435-C1CC0E8B8C9E}">
      <dgm:prSet phldrT="[Text]"/>
      <dgm:spPr/>
      <dgm:t>
        <a:bodyPr/>
        <a:lstStyle/>
        <a:p>
          <a:r>
            <a:rPr lang="en-US" dirty="0" smtClean="0"/>
            <a:t>Stigma</a:t>
          </a:r>
          <a:endParaRPr lang="en-US" dirty="0"/>
        </a:p>
      </dgm:t>
    </dgm:pt>
    <dgm:pt modelId="{D2F6BB26-EA9E-4DBB-B0E1-3B8A15044671}" type="parTrans" cxnId="{3A6FA179-B9E1-4678-9C65-4792CB4287AF}">
      <dgm:prSet/>
      <dgm:spPr/>
      <dgm:t>
        <a:bodyPr/>
        <a:lstStyle/>
        <a:p>
          <a:endParaRPr lang="en-US"/>
        </a:p>
      </dgm:t>
    </dgm:pt>
    <dgm:pt modelId="{7EC3FAEC-5090-4EF5-BBAB-61913BE09657}" type="sibTrans" cxnId="{3A6FA179-B9E1-4678-9C65-4792CB4287AF}">
      <dgm:prSet/>
      <dgm:spPr/>
      <dgm:t>
        <a:bodyPr/>
        <a:lstStyle/>
        <a:p>
          <a:endParaRPr lang="en-US"/>
        </a:p>
      </dgm:t>
    </dgm:pt>
    <dgm:pt modelId="{5CD36F33-2595-42A6-BB3D-A60D4798E5C5}">
      <dgm:prSet phldrT="[Text]"/>
      <dgm:spPr/>
      <dgm:t>
        <a:bodyPr/>
        <a:lstStyle/>
        <a:p>
          <a:r>
            <a:rPr lang="en-US" dirty="0" smtClean="0"/>
            <a:t>Lack of Information</a:t>
          </a:r>
          <a:endParaRPr lang="en-US" dirty="0"/>
        </a:p>
      </dgm:t>
    </dgm:pt>
    <dgm:pt modelId="{61C51982-DB3A-4FF2-802B-C8578CA48F30}" type="parTrans" cxnId="{858636D4-12B2-4B7F-A667-5C22416DEB35}">
      <dgm:prSet/>
      <dgm:spPr/>
      <dgm:t>
        <a:bodyPr/>
        <a:lstStyle/>
        <a:p>
          <a:endParaRPr lang="en-US"/>
        </a:p>
      </dgm:t>
    </dgm:pt>
    <dgm:pt modelId="{41FDA687-E5F5-4B07-B7E9-1E8563D70062}" type="sibTrans" cxnId="{858636D4-12B2-4B7F-A667-5C22416DEB35}">
      <dgm:prSet/>
      <dgm:spPr/>
      <dgm:t>
        <a:bodyPr/>
        <a:lstStyle/>
        <a:p>
          <a:endParaRPr lang="en-US"/>
        </a:p>
      </dgm:t>
    </dgm:pt>
    <dgm:pt modelId="{6C39505D-5086-41B0-BE49-D76F0ACFF2D8}">
      <dgm:prSet phldrT="[Text]"/>
      <dgm:spPr/>
      <dgm:t>
        <a:bodyPr/>
        <a:lstStyle/>
        <a:p>
          <a:r>
            <a:rPr lang="en-US" dirty="0" smtClean="0"/>
            <a:t>Control &amp; Prevention</a:t>
          </a:r>
          <a:endParaRPr lang="en-US" dirty="0"/>
        </a:p>
      </dgm:t>
    </dgm:pt>
    <dgm:pt modelId="{E01E9692-43EA-4612-A300-1316920963E5}" type="parTrans" cxnId="{F0C594C1-BF74-4AF2-929D-6CEFBA14DD4B}">
      <dgm:prSet/>
      <dgm:spPr/>
      <dgm:t>
        <a:bodyPr/>
        <a:lstStyle/>
        <a:p>
          <a:endParaRPr lang="en-US"/>
        </a:p>
      </dgm:t>
    </dgm:pt>
    <dgm:pt modelId="{1AE0708D-A5DA-4B2E-A481-61DFB197FE22}" type="sibTrans" cxnId="{F0C594C1-BF74-4AF2-929D-6CEFBA14DD4B}">
      <dgm:prSet/>
      <dgm:spPr/>
      <dgm:t>
        <a:bodyPr/>
        <a:lstStyle/>
        <a:p>
          <a:endParaRPr lang="en-US"/>
        </a:p>
      </dgm:t>
    </dgm:pt>
    <dgm:pt modelId="{56A6045A-45AD-4E64-965A-674E66D95C56}">
      <dgm:prSet phldrT="[Text]"/>
      <dgm:spPr/>
      <dgm:t>
        <a:bodyPr/>
        <a:lstStyle/>
        <a:p>
          <a:r>
            <a:rPr lang="en-US" dirty="0" smtClean="0"/>
            <a:t>Awareness &amp; Education</a:t>
          </a:r>
          <a:endParaRPr lang="en-US" dirty="0"/>
        </a:p>
      </dgm:t>
    </dgm:pt>
    <dgm:pt modelId="{A086B558-04BE-4090-8B7B-D12BD4238C65}" type="parTrans" cxnId="{4DC859B3-AA19-4AA8-9CE8-7B4A0904B161}">
      <dgm:prSet/>
      <dgm:spPr/>
      <dgm:t>
        <a:bodyPr/>
        <a:lstStyle/>
        <a:p>
          <a:endParaRPr lang="en-US"/>
        </a:p>
      </dgm:t>
    </dgm:pt>
    <dgm:pt modelId="{73E1B86A-5AF9-4609-B612-7E08AD1E1037}" type="sibTrans" cxnId="{4DC859B3-AA19-4AA8-9CE8-7B4A0904B161}">
      <dgm:prSet/>
      <dgm:spPr/>
      <dgm:t>
        <a:bodyPr/>
        <a:lstStyle/>
        <a:p>
          <a:endParaRPr lang="en-US"/>
        </a:p>
      </dgm:t>
    </dgm:pt>
    <dgm:pt modelId="{6EE0FFCE-C2B1-4FEC-9153-D41464C77D16}">
      <dgm:prSet phldrT="[Text]"/>
      <dgm:spPr/>
      <dgm:t>
        <a:bodyPr/>
        <a:lstStyle/>
        <a:p>
          <a:r>
            <a:rPr lang="en-US" dirty="0" smtClean="0"/>
            <a:t>Supports</a:t>
          </a:r>
          <a:endParaRPr lang="en-US" dirty="0"/>
        </a:p>
      </dgm:t>
    </dgm:pt>
    <dgm:pt modelId="{674EC294-E98F-4C3A-ABBE-808B7F00B712}" type="parTrans" cxnId="{F73E564A-A657-4BB5-A5AE-591835AF2AA6}">
      <dgm:prSet/>
      <dgm:spPr/>
      <dgm:t>
        <a:bodyPr/>
        <a:lstStyle/>
        <a:p>
          <a:endParaRPr lang="en-US"/>
        </a:p>
      </dgm:t>
    </dgm:pt>
    <dgm:pt modelId="{19CB888E-8E24-458A-B6E2-BF8B95D1D914}" type="sibTrans" cxnId="{F73E564A-A657-4BB5-A5AE-591835AF2AA6}">
      <dgm:prSet/>
      <dgm:spPr/>
      <dgm:t>
        <a:bodyPr/>
        <a:lstStyle/>
        <a:p>
          <a:endParaRPr lang="en-US"/>
        </a:p>
      </dgm:t>
    </dgm:pt>
    <dgm:pt modelId="{BD32D574-9437-4F3D-B934-898B88B9C09E}" type="pres">
      <dgm:prSet presAssocID="{4C782FD7-C5DF-48B7-A594-5F8E1621AE7D}" presName="cycle" presStyleCnt="0">
        <dgm:presLayoutVars>
          <dgm:dir/>
          <dgm:resizeHandles val="exact"/>
        </dgm:presLayoutVars>
      </dgm:prSet>
      <dgm:spPr/>
      <dgm:t>
        <a:bodyPr/>
        <a:lstStyle/>
        <a:p>
          <a:endParaRPr lang="en-US"/>
        </a:p>
      </dgm:t>
    </dgm:pt>
    <dgm:pt modelId="{092492D3-4D53-4E81-A78E-3C5E8354A7C8}" type="pres">
      <dgm:prSet presAssocID="{1BAB983A-07DD-4036-9435-C1CC0E8B8C9E}" presName="node" presStyleLbl="node1" presStyleIdx="0" presStyleCnt="5" custScaleX="136823" custScaleY="143893">
        <dgm:presLayoutVars>
          <dgm:bulletEnabled val="1"/>
        </dgm:presLayoutVars>
      </dgm:prSet>
      <dgm:spPr/>
      <dgm:t>
        <a:bodyPr/>
        <a:lstStyle/>
        <a:p>
          <a:endParaRPr lang="en-US"/>
        </a:p>
      </dgm:t>
    </dgm:pt>
    <dgm:pt modelId="{0500DDF4-5CBC-46BB-8B75-6F47037747B8}" type="pres">
      <dgm:prSet presAssocID="{1BAB983A-07DD-4036-9435-C1CC0E8B8C9E}" presName="spNode" presStyleCnt="0"/>
      <dgm:spPr/>
    </dgm:pt>
    <dgm:pt modelId="{FC9217DB-D6BF-41AA-9558-80820CC97710}" type="pres">
      <dgm:prSet presAssocID="{7EC3FAEC-5090-4EF5-BBAB-61913BE09657}" presName="sibTrans" presStyleLbl="sibTrans1D1" presStyleIdx="0" presStyleCnt="5"/>
      <dgm:spPr/>
      <dgm:t>
        <a:bodyPr/>
        <a:lstStyle/>
        <a:p>
          <a:endParaRPr lang="en-US"/>
        </a:p>
      </dgm:t>
    </dgm:pt>
    <dgm:pt modelId="{279FA929-AC02-42D3-9833-B5074B70A2CC}" type="pres">
      <dgm:prSet presAssocID="{5CD36F33-2595-42A6-BB3D-A60D4798E5C5}" presName="node" presStyleLbl="node1" presStyleIdx="1" presStyleCnt="5" custScaleX="128189" custScaleY="140527" custRadScaleRad="105510" custRadScaleInc="23529">
        <dgm:presLayoutVars>
          <dgm:bulletEnabled val="1"/>
        </dgm:presLayoutVars>
      </dgm:prSet>
      <dgm:spPr/>
      <dgm:t>
        <a:bodyPr/>
        <a:lstStyle/>
        <a:p>
          <a:endParaRPr lang="en-US"/>
        </a:p>
      </dgm:t>
    </dgm:pt>
    <dgm:pt modelId="{9B5A8E4F-81C4-4172-89E7-59435D725EDA}" type="pres">
      <dgm:prSet presAssocID="{5CD36F33-2595-42A6-BB3D-A60D4798E5C5}" presName="spNode" presStyleCnt="0"/>
      <dgm:spPr/>
    </dgm:pt>
    <dgm:pt modelId="{8E06BC1B-6E19-4CAA-A11F-E3100B0638EA}" type="pres">
      <dgm:prSet presAssocID="{41FDA687-E5F5-4B07-B7E9-1E8563D70062}" presName="sibTrans" presStyleLbl="sibTrans1D1" presStyleIdx="1" presStyleCnt="5"/>
      <dgm:spPr/>
      <dgm:t>
        <a:bodyPr/>
        <a:lstStyle/>
        <a:p>
          <a:endParaRPr lang="en-US"/>
        </a:p>
      </dgm:t>
    </dgm:pt>
    <dgm:pt modelId="{32771FC7-E688-4EFB-8EC7-3740C6B31EF3}" type="pres">
      <dgm:prSet presAssocID="{6C39505D-5086-41B0-BE49-D76F0ACFF2D8}" presName="node" presStyleLbl="node1" presStyleIdx="2" presStyleCnt="5" custScaleX="139518" custScaleY="152617" custRadScaleRad="105421" custRadScaleInc="-33981">
        <dgm:presLayoutVars>
          <dgm:bulletEnabled val="1"/>
        </dgm:presLayoutVars>
      </dgm:prSet>
      <dgm:spPr/>
      <dgm:t>
        <a:bodyPr/>
        <a:lstStyle/>
        <a:p>
          <a:endParaRPr lang="en-US"/>
        </a:p>
      </dgm:t>
    </dgm:pt>
    <dgm:pt modelId="{AD9F6AB2-800A-4B62-98A0-90B7588058A6}" type="pres">
      <dgm:prSet presAssocID="{6C39505D-5086-41B0-BE49-D76F0ACFF2D8}" presName="spNode" presStyleCnt="0"/>
      <dgm:spPr/>
    </dgm:pt>
    <dgm:pt modelId="{D47685FB-6BC2-4071-B03D-6D09E64BEDF3}" type="pres">
      <dgm:prSet presAssocID="{1AE0708D-A5DA-4B2E-A481-61DFB197FE22}" presName="sibTrans" presStyleLbl="sibTrans1D1" presStyleIdx="2" presStyleCnt="5"/>
      <dgm:spPr/>
      <dgm:t>
        <a:bodyPr/>
        <a:lstStyle/>
        <a:p>
          <a:endParaRPr lang="en-US"/>
        </a:p>
      </dgm:t>
    </dgm:pt>
    <dgm:pt modelId="{50D4FA8B-8BD1-41CF-A169-EE1C81034D6C}" type="pres">
      <dgm:prSet presAssocID="{56A6045A-45AD-4E64-965A-674E66D95C56}" presName="node" presStyleLbl="node1" presStyleIdx="3" presStyleCnt="5" custScaleX="146638" custScaleY="146500" custRadScaleRad="102181" custRadScaleInc="19457">
        <dgm:presLayoutVars>
          <dgm:bulletEnabled val="1"/>
        </dgm:presLayoutVars>
      </dgm:prSet>
      <dgm:spPr/>
      <dgm:t>
        <a:bodyPr/>
        <a:lstStyle/>
        <a:p>
          <a:endParaRPr lang="en-US"/>
        </a:p>
      </dgm:t>
    </dgm:pt>
    <dgm:pt modelId="{EE35974D-D0D1-47EE-B8FE-71093D7C02D4}" type="pres">
      <dgm:prSet presAssocID="{56A6045A-45AD-4E64-965A-674E66D95C56}" presName="spNode" presStyleCnt="0"/>
      <dgm:spPr/>
    </dgm:pt>
    <dgm:pt modelId="{CA3908D9-6194-4C4E-872F-B84E8A2FA2F7}" type="pres">
      <dgm:prSet presAssocID="{73E1B86A-5AF9-4609-B612-7E08AD1E1037}" presName="sibTrans" presStyleLbl="sibTrans1D1" presStyleIdx="3" presStyleCnt="5"/>
      <dgm:spPr/>
      <dgm:t>
        <a:bodyPr/>
        <a:lstStyle/>
        <a:p>
          <a:endParaRPr lang="en-US"/>
        </a:p>
      </dgm:t>
    </dgm:pt>
    <dgm:pt modelId="{D0C863CE-4221-4263-8D9B-2F598FCCF045}" type="pres">
      <dgm:prSet presAssocID="{6EE0FFCE-C2B1-4FEC-9153-D41464C77D16}" presName="node" presStyleLbl="node1" presStyleIdx="4" presStyleCnt="5" custScaleX="122922" custScaleY="161571" custRadScaleRad="101650" custRadScaleInc="-26033">
        <dgm:presLayoutVars>
          <dgm:bulletEnabled val="1"/>
        </dgm:presLayoutVars>
      </dgm:prSet>
      <dgm:spPr/>
      <dgm:t>
        <a:bodyPr/>
        <a:lstStyle/>
        <a:p>
          <a:endParaRPr lang="en-US"/>
        </a:p>
      </dgm:t>
    </dgm:pt>
    <dgm:pt modelId="{2052E4B3-19B6-4265-B7CB-97D477E1F214}" type="pres">
      <dgm:prSet presAssocID="{6EE0FFCE-C2B1-4FEC-9153-D41464C77D16}" presName="spNode" presStyleCnt="0"/>
      <dgm:spPr/>
    </dgm:pt>
    <dgm:pt modelId="{ECB681E8-D223-4EC6-B5FA-DE744F44D8B1}" type="pres">
      <dgm:prSet presAssocID="{19CB888E-8E24-458A-B6E2-BF8B95D1D914}" presName="sibTrans" presStyleLbl="sibTrans1D1" presStyleIdx="4" presStyleCnt="5"/>
      <dgm:spPr/>
      <dgm:t>
        <a:bodyPr/>
        <a:lstStyle/>
        <a:p>
          <a:endParaRPr lang="en-US"/>
        </a:p>
      </dgm:t>
    </dgm:pt>
  </dgm:ptLst>
  <dgm:cxnLst>
    <dgm:cxn modelId="{858636D4-12B2-4B7F-A667-5C22416DEB35}" srcId="{4C782FD7-C5DF-48B7-A594-5F8E1621AE7D}" destId="{5CD36F33-2595-42A6-BB3D-A60D4798E5C5}" srcOrd="1" destOrd="0" parTransId="{61C51982-DB3A-4FF2-802B-C8578CA48F30}" sibTransId="{41FDA687-E5F5-4B07-B7E9-1E8563D70062}"/>
    <dgm:cxn modelId="{42FCF5BE-2204-4FA8-A3A3-89A70A879DA3}" type="presOf" srcId="{73E1B86A-5AF9-4609-B612-7E08AD1E1037}" destId="{CA3908D9-6194-4C4E-872F-B84E8A2FA2F7}" srcOrd="0" destOrd="0" presId="urn:microsoft.com/office/officeart/2005/8/layout/cycle6"/>
    <dgm:cxn modelId="{A24A52E2-7E59-4D77-A2AF-96182A3413F4}" type="presOf" srcId="{6EE0FFCE-C2B1-4FEC-9153-D41464C77D16}" destId="{D0C863CE-4221-4263-8D9B-2F598FCCF045}" srcOrd="0" destOrd="0" presId="urn:microsoft.com/office/officeart/2005/8/layout/cycle6"/>
    <dgm:cxn modelId="{88D2957D-7108-4530-B2AF-581C81F37C12}" type="presOf" srcId="{56A6045A-45AD-4E64-965A-674E66D95C56}" destId="{50D4FA8B-8BD1-41CF-A169-EE1C81034D6C}" srcOrd="0" destOrd="0" presId="urn:microsoft.com/office/officeart/2005/8/layout/cycle6"/>
    <dgm:cxn modelId="{C2FDFB3E-314A-459F-9911-DC697B07B199}" type="presOf" srcId="{41FDA687-E5F5-4B07-B7E9-1E8563D70062}" destId="{8E06BC1B-6E19-4CAA-A11F-E3100B0638EA}" srcOrd="0" destOrd="0" presId="urn:microsoft.com/office/officeart/2005/8/layout/cycle6"/>
    <dgm:cxn modelId="{B408C8B9-9090-4F5A-ADE2-E5C40AD80349}" type="presOf" srcId="{19CB888E-8E24-458A-B6E2-BF8B95D1D914}" destId="{ECB681E8-D223-4EC6-B5FA-DE744F44D8B1}" srcOrd="0" destOrd="0" presId="urn:microsoft.com/office/officeart/2005/8/layout/cycle6"/>
    <dgm:cxn modelId="{F0C594C1-BF74-4AF2-929D-6CEFBA14DD4B}" srcId="{4C782FD7-C5DF-48B7-A594-5F8E1621AE7D}" destId="{6C39505D-5086-41B0-BE49-D76F0ACFF2D8}" srcOrd="2" destOrd="0" parTransId="{E01E9692-43EA-4612-A300-1316920963E5}" sibTransId="{1AE0708D-A5DA-4B2E-A481-61DFB197FE22}"/>
    <dgm:cxn modelId="{4DC859B3-AA19-4AA8-9CE8-7B4A0904B161}" srcId="{4C782FD7-C5DF-48B7-A594-5F8E1621AE7D}" destId="{56A6045A-45AD-4E64-965A-674E66D95C56}" srcOrd="3" destOrd="0" parTransId="{A086B558-04BE-4090-8B7B-D12BD4238C65}" sibTransId="{73E1B86A-5AF9-4609-B612-7E08AD1E1037}"/>
    <dgm:cxn modelId="{0D791240-F2EC-487A-99F7-6B348A5821A8}" type="presOf" srcId="{4C782FD7-C5DF-48B7-A594-5F8E1621AE7D}" destId="{BD32D574-9437-4F3D-B934-898B88B9C09E}" srcOrd="0" destOrd="0" presId="urn:microsoft.com/office/officeart/2005/8/layout/cycle6"/>
    <dgm:cxn modelId="{F73E564A-A657-4BB5-A5AE-591835AF2AA6}" srcId="{4C782FD7-C5DF-48B7-A594-5F8E1621AE7D}" destId="{6EE0FFCE-C2B1-4FEC-9153-D41464C77D16}" srcOrd="4" destOrd="0" parTransId="{674EC294-E98F-4C3A-ABBE-808B7F00B712}" sibTransId="{19CB888E-8E24-458A-B6E2-BF8B95D1D914}"/>
    <dgm:cxn modelId="{22408694-1D72-4238-8D83-E7DDD45AC1A8}" type="presOf" srcId="{6C39505D-5086-41B0-BE49-D76F0ACFF2D8}" destId="{32771FC7-E688-4EFB-8EC7-3740C6B31EF3}" srcOrd="0" destOrd="0" presId="urn:microsoft.com/office/officeart/2005/8/layout/cycle6"/>
    <dgm:cxn modelId="{3A6FA179-B9E1-4678-9C65-4792CB4287AF}" srcId="{4C782FD7-C5DF-48B7-A594-5F8E1621AE7D}" destId="{1BAB983A-07DD-4036-9435-C1CC0E8B8C9E}" srcOrd="0" destOrd="0" parTransId="{D2F6BB26-EA9E-4DBB-B0E1-3B8A15044671}" sibTransId="{7EC3FAEC-5090-4EF5-BBAB-61913BE09657}"/>
    <dgm:cxn modelId="{10F1AD6A-2D09-4289-B203-1A97093F98B4}" type="presOf" srcId="{7EC3FAEC-5090-4EF5-BBAB-61913BE09657}" destId="{FC9217DB-D6BF-41AA-9558-80820CC97710}" srcOrd="0" destOrd="0" presId="urn:microsoft.com/office/officeart/2005/8/layout/cycle6"/>
    <dgm:cxn modelId="{D3FAAAA2-94D9-4D86-A22D-4AE39B0C1B41}" type="presOf" srcId="{1AE0708D-A5DA-4B2E-A481-61DFB197FE22}" destId="{D47685FB-6BC2-4071-B03D-6D09E64BEDF3}" srcOrd="0" destOrd="0" presId="urn:microsoft.com/office/officeart/2005/8/layout/cycle6"/>
    <dgm:cxn modelId="{4FFAB476-2A38-4820-9794-EE02FD16E80B}" type="presOf" srcId="{5CD36F33-2595-42A6-BB3D-A60D4798E5C5}" destId="{279FA929-AC02-42D3-9833-B5074B70A2CC}" srcOrd="0" destOrd="0" presId="urn:microsoft.com/office/officeart/2005/8/layout/cycle6"/>
    <dgm:cxn modelId="{39B58C61-4CF7-4E97-966D-4B8DC8DA679F}" type="presOf" srcId="{1BAB983A-07DD-4036-9435-C1CC0E8B8C9E}" destId="{092492D3-4D53-4E81-A78E-3C5E8354A7C8}" srcOrd="0" destOrd="0" presId="urn:microsoft.com/office/officeart/2005/8/layout/cycle6"/>
    <dgm:cxn modelId="{1494D3E0-301F-4048-ADAD-70A4FDA96FEE}" type="presParOf" srcId="{BD32D574-9437-4F3D-B934-898B88B9C09E}" destId="{092492D3-4D53-4E81-A78E-3C5E8354A7C8}" srcOrd="0" destOrd="0" presId="urn:microsoft.com/office/officeart/2005/8/layout/cycle6"/>
    <dgm:cxn modelId="{B2210B56-9B27-43D5-ABC9-EDE248368D50}" type="presParOf" srcId="{BD32D574-9437-4F3D-B934-898B88B9C09E}" destId="{0500DDF4-5CBC-46BB-8B75-6F47037747B8}" srcOrd="1" destOrd="0" presId="urn:microsoft.com/office/officeart/2005/8/layout/cycle6"/>
    <dgm:cxn modelId="{BCD5C355-5477-457E-8DAB-0776ABFB7FF2}" type="presParOf" srcId="{BD32D574-9437-4F3D-B934-898B88B9C09E}" destId="{FC9217DB-D6BF-41AA-9558-80820CC97710}" srcOrd="2" destOrd="0" presId="urn:microsoft.com/office/officeart/2005/8/layout/cycle6"/>
    <dgm:cxn modelId="{746EFF14-D830-4BF4-A9BC-72C8ED3CF6BE}" type="presParOf" srcId="{BD32D574-9437-4F3D-B934-898B88B9C09E}" destId="{279FA929-AC02-42D3-9833-B5074B70A2CC}" srcOrd="3" destOrd="0" presId="urn:microsoft.com/office/officeart/2005/8/layout/cycle6"/>
    <dgm:cxn modelId="{046DF0A3-D8F4-4970-9268-926E6498F0E8}" type="presParOf" srcId="{BD32D574-9437-4F3D-B934-898B88B9C09E}" destId="{9B5A8E4F-81C4-4172-89E7-59435D725EDA}" srcOrd="4" destOrd="0" presId="urn:microsoft.com/office/officeart/2005/8/layout/cycle6"/>
    <dgm:cxn modelId="{8B54DC41-7725-4FEA-91FC-9992689020B7}" type="presParOf" srcId="{BD32D574-9437-4F3D-B934-898B88B9C09E}" destId="{8E06BC1B-6E19-4CAA-A11F-E3100B0638EA}" srcOrd="5" destOrd="0" presId="urn:microsoft.com/office/officeart/2005/8/layout/cycle6"/>
    <dgm:cxn modelId="{68B83063-9141-4096-AF4B-7D2AEEC1A33F}" type="presParOf" srcId="{BD32D574-9437-4F3D-B934-898B88B9C09E}" destId="{32771FC7-E688-4EFB-8EC7-3740C6B31EF3}" srcOrd="6" destOrd="0" presId="urn:microsoft.com/office/officeart/2005/8/layout/cycle6"/>
    <dgm:cxn modelId="{6EE4483F-4AF4-4883-A9EF-844C33CE9ADF}" type="presParOf" srcId="{BD32D574-9437-4F3D-B934-898B88B9C09E}" destId="{AD9F6AB2-800A-4B62-98A0-90B7588058A6}" srcOrd="7" destOrd="0" presId="urn:microsoft.com/office/officeart/2005/8/layout/cycle6"/>
    <dgm:cxn modelId="{A4393943-BAFF-4ADD-A651-95C7D81018C2}" type="presParOf" srcId="{BD32D574-9437-4F3D-B934-898B88B9C09E}" destId="{D47685FB-6BC2-4071-B03D-6D09E64BEDF3}" srcOrd="8" destOrd="0" presId="urn:microsoft.com/office/officeart/2005/8/layout/cycle6"/>
    <dgm:cxn modelId="{D865227E-D969-4871-8733-A1A228C982CF}" type="presParOf" srcId="{BD32D574-9437-4F3D-B934-898B88B9C09E}" destId="{50D4FA8B-8BD1-41CF-A169-EE1C81034D6C}" srcOrd="9" destOrd="0" presId="urn:microsoft.com/office/officeart/2005/8/layout/cycle6"/>
    <dgm:cxn modelId="{9D127178-E864-49BF-B882-550B042BCA97}" type="presParOf" srcId="{BD32D574-9437-4F3D-B934-898B88B9C09E}" destId="{EE35974D-D0D1-47EE-B8FE-71093D7C02D4}" srcOrd="10" destOrd="0" presId="urn:microsoft.com/office/officeart/2005/8/layout/cycle6"/>
    <dgm:cxn modelId="{6DA87649-3FCB-4741-B84A-F1FBD4E45CDB}" type="presParOf" srcId="{BD32D574-9437-4F3D-B934-898B88B9C09E}" destId="{CA3908D9-6194-4C4E-872F-B84E8A2FA2F7}" srcOrd="11" destOrd="0" presId="urn:microsoft.com/office/officeart/2005/8/layout/cycle6"/>
    <dgm:cxn modelId="{B7912A23-98D4-4D28-9DA5-7E35E326AE9B}" type="presParOf" srcId="{BD32D574-9437-4F3D-B934-898B88B9C09E}" destId="{D0C863CE-4221-4263-8D9B-2F598FCCF045}" srcOrd="12" destOrd="0" presId="urn:microsoft.com/office/officeart/2005/8/layout/cycle6"/>
    <dgm:cxn modelId="{50E3BA16-9D31-407E-AC37-BD780237B792}" type="presParOf" srcId="{BD32D574-9437-4F3D-B934-898B88B9C09E}" destId="{2052E4B3-19B6-4265-B7CB-97D477E1F214}" srcOrd="13" destOrd="0" presId="urn:microsoft.com/office/officeart/2005/8/layout/cycle6"/>
    <dgm:cxn modelId="{1FD39562-B704-4BED-8CE7-643626DA9EB9}" type="presParOf" srcId="{BD32D574-9437-4F3D-B934-898B88B9C09E}" destId="{ECB681E8-D223-4EC6-B5FA-DE744F44D8B1}"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708BE-6248-324E-84E9-5B42A82C7F6D}" type="datetimeFigureOut">
              <a:rPr lang="en-US" smtClean="0"/>
              <a:t>9/24/2014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7EBCF-EF3D-3E42-AF16-B957E0D201D7}" type="slidenum">
              <a:rPr lang="en-US" smtClean="0"/>
              <a:t>‹#›</a:t>
            </a:fld>
            <a:endParaRPr lang="en-US"/>
          </a:p>
        </p:txBody>
      </p:sp>
    </p:spTree>
    <p:extLst>
      <p:ext uri="{BB962C8B-B14F-4D97-AF65-F5344CB8AC3E}">
        <p14:creationId xmlns:p14="http://schemas.microsoft.com/office/powerpoint/2010/main" val="5919092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3200" dirty="0" smtClean="0">
                <a:solidFill>
                  <a:schemeClr val="tx1">
                    <a:lumMod val="85000"/>
                  </a:schemeClr>
                </a:solidFill>
              </a:rPr>
              <a:t>8 interviews were analyzed</a:t>
            </a:r>
          </a:p>
          <a:p>
            <a:pPr lvl="1"/>
            <a:r>
              <a:rPr lang="en-US" sz="2800" dirty="0" smtClean="0">
                <a:solidFill>
                  <a:schemeClr val="tx1">
                    <a:lumMod val="85000"/>
                  </a:schemeClr>
                </a:solidFill>
              </a:rPr>
              <a:t>Themes identified</a:t>
            </a:r>
          </a:p>
          <a:p>
            <a:pPr lvl="1"/>
            <a:r>
              <a:rPr lang="en-US" sz="2800" dirty="0" smtClean="0">
                <a:solidFill>
                  <a:schemeClr val="tx1">
                    <a:lumMod val="85000"/>
                  </a:schemeClr>
                </a:solidFill>
              </a:rPr>
              <a:t>Significant quotes were identified</a:t>
            </a:r>
          </a:p>
          <a:p>
            <a:r>
              <a:rPr lang="en-US" sz="3200" dirty="0" smtClean="0">
                <a:solidFill>
                  <a:schemeClr val="tx1">
                    <a:lumMod val="85000"/>
                  </a:schemeClr>
                </a:solidFill>
              </a:rPr>
              <a:t>Identified facts about CMV to incorporate</a:t>
            </a:r>
          </a:p>
          <a:p>
            <a:r>
              <a:rPr lang="en-US" sz="3200" dirty="0" smtClean="0">
                <a:solidFill>
                  <a:schemeClr val="tx1">
                    <a:lumMod val="85000"/>
                  </a:schemeClr>
                </a:solidFill>
              </a:rPr>
              <a:t>Outreach video was edited</a:t>
            </a:r>
          </a:p>
          <a:p>
            <a:endParaRPr lang="en-US" dirty="0" smtClean="0"/>
          </a:p>
          <a:p>
            <a:endParaRPr lang="en-US" dirty="0" smtClean="0"/>
          </a:p>
          <a:p>
            <a:endParaRPr lang="en-US" dirty="0" smtClean="0"/>
          </a:p>
          <a:p>
            <a:r>
              <a:rPr lang="en-US" dirty="0" smtClean="0"/>
              <a:t>Ronda</a:t>
            </a:r>
          </a:p>
          <a:p>
            <a:pPr marL="171450" indent="-171450">
              <a:buFont typeface="Arial" panose="020B0604020202020204" pitchFamily="34" charset="0"/>
              <a:buChar char="•"/>
            </a:pPr>
            <a:r>
              <a:rPr lang="en-US" dirty="0" smtClean="0"/>
              <a:t>Her role in passing the new</a:t>
            </a:r>
            <a:r>
              <a:rPr lang="en-US" baseline="0" dirty="0" smtClean="0"/>
              <a:t> state legislation about CMV</a:t>
            </a:r>
          </a:p>
          <a:p>
            <a:pPr marL="171450" indent="-171450">
              <a:buFont typeface="Arial" panose="020B0604020202020204" pitchFamily="34" charset="0"/>
              <a:buChar char="•"/>
            </a:pPr>
            <a:r>
              <a:rPr lang="en-US" baseline="0" dirty="0" smtClean="0"/>
              <a:t>Her future vision about education and public awareness</a:t>
            </a:r>
          </a:p>
          <a:p>
            <a:pPr marL="171450" indent="-171450">
              <a:buFont typeface="Arial" panose="020B0604020202020204" pitchFamily="34" charset="0"/>
              <a:buChar char="•"/>
            </a:pPr>
            <a:r>
              <a:rPr lang="en-US" baseline="0" dirty="0" smtClean="0"/>
              <a:t>Her experience as a grandmother</a:t>
            </a:r>
          </a:p>
          <a:p>
            <a:pPr marL="0" indent="0">
              <a:buFont typeface="Arial" panose="020B0604020202020204" pitchFamily="34" charset="0"/>
              <a:buNone/>
            </a:pPr>
            <a:r>
              <a:rPr lang="en-US" baseline="0" dirty="0" smtClean="0"/>
              <a:t>Hearing loss</a:t>
            </a:r>
          </a:p>
          <a:p>
            <a:pPr marL="171450" indent="-171450">
              <a:buFont typeface="Arial" panose="020B0604020202020204" pitchFamily="34" charset="0"/>
              <a:buChar char="•"/>
            </a:pPr>
            <a:r>
              <a:rPr lang="en-US" baseline="0" dirty="0" smtClean="0"/>
              <a:t>Ronda’s daughter who had a child with hearing loss dx CMV over 1 year after birth</a:t>
            </a:r>
          </a:p>
          <a:p>
            <a:pPr marL="628650" lvl="1" indent="-171450">
              <a:buFont typeface="Arial" panose="020B0604020202020204" pitchFamily="34" charset="0"/>
              <a:buChar char="•"/>
            </a:pPr>
            <a:r>
              <a:rPr lang="en-US" baseline="0" dirty="0" smtClean="0"/>
              <a:t>Her advocacy role with the legislation </a:t>
            </a:r>
          </a:p>
          <a:p>
            <a:pPr marL="171450" lvl="0" indent="-171450">
              <a:buFont typeface="Arial" panose="020B0604020202020204" pitchFamily="34" charset="0"/>
              <a:buChar char="•"/>
            </a:pPr>
            <a:r>
              <a:rPr lang="en-US" baseline="0" dirty="0" smtClean="0"/>
              <a:t>Mother and her 8 year old daughter with hearing loss</a:t>
            </a:r>
          </a:p>
          <a:p>
            <a:pPr marL="628650" lvl="1" indent="-171450">
              <a:buFont typeface="Arial" panose="020B0604020202020204" pitchFamily="34" charset="0"/>
              <a:buChar char="•"/>
            </a:pPr>
            <a:r>
              <a:rPr lang="en-US" baseline="0" dirty="0" smtClean="0"/>
              <a:t>Daughter was a great spokesperson for CMV and loved being on camera and talking with us</a:t>
            </a:r>
          </a:p>
          <a:p>
            <a:pPr marL="0" lvl="0" indent="0">
              <a:buFont typeface="Arial" panose="020B0604020202020204" pitchFamily="34" charset="0"/>
              <a:buNone/>
            </a:pPr>
            <a:r>
              <a:rPr lang="en-US" baseline="0" dirty="0" smtClean="0"/>
              <a:t>Mother lost her baby at 24 weeks</a:t>
            </a:r>
          </a:p>
          <a:p>
            <a:pPr marL="171450" lvl="0" indent="-171450">
              <a:buFont typeface="Arial" panose="020B0604020202020204" pitchFamily="34" charset="0"/>
              <a:buChar char="•"/>
            </a:pPr>
            <a:r>
              <a:rPr lang="en-US" baseline="0" dirty="0" smtClean="0"/>
              <a:t>Symptoms of an active infection that the doctors were unable to identify as CMV</a:t>
            </a:r>
          </a:p>
          <a:p>
            <a:pPr marL="171450" lvl="0" indent="-171450">
              <a:buFont typeface="Arial" panose="020B0604020202020204" pitchFamily="34" charset="0"/>
              <a:buChar char="•"/>
            </a:pPr>
            <a:r>
              <a:rPr lang="en-US" baseline="0" dirty="0" smtClean="0"/>
              <a:t>Received recommendation to stop taking oral contraceptives</a:t>
            </a:r>
          </a:p>
          <a:p>
            <a:pPr marL="171450" lvl="0" indent="-171450">
              <a:buFont typeface="Arial" panose="020B0604020202020204" pitchFamily="34" charset="0"/>
              <a:buChar char="•"/>
            </a:pPr>
            <a:r>
              <a:rPr lang="en-US" baseline="0" dirty="0" smtClean="0"/>
              <a:t>During pregnancy identified an active infection of CMV</a:t>
            </a:r>
          </a:p>
          <a:p>
            <a:pPr marL="171450" lvl="0" indent="-171450">
              <a:buFont typeface="Arial" panose="020B0604020202020204" pitchFamily="34" charset="0"/>
              <a:buChar char="•"/>
            </a:pPr>
            <a:r>
              <a:rPr lang="en-US" baseline="0" dirty="0" smtClean="0"/>
              <a:t>Shortly after the loss of her baby became very active in the passing of the state legislation, spoke at the house sessions</a:t>
            </a:r>
          </a:p>
          <a:p>
            <a:pPr marL="0" lvl="0" indent="0">
              <a:buFont typeface="Arial" panose="020B0604020202020204" pitchFamily="34" charset="0"/>
              <a:buNone/>
            </a:pPr>
            <a:r>
              <a:rPr lang="en-US" baseline="0" dirty="0" smtClean="0"/>
              <a:t>Children with significant disabilities</a:t>
            </a:r>
          </a:p>
          <a:p>
            <a:pPr marL="171450" lvl="0" indent="-171450">
              <a:buFont typeface="Arial" panose="020B0604020202020204" pitchFamily="34" charset="0"/>
              <a:buChar char="•"/>
            </a:pPr>
            <a:r>
              <a:rPr lang="en-US" baseline="0" dirty="0" smtClean="0"/>
              <a:t>Our family consultant with a child dx shortly after birth with </a:t>
            </a:r>
            <a:r>
              <a:rPr lang="en-US" baseline="0" dirty="0" err="1" smtClean="0"/>
              <a:t>cCMV</a:t>
            </a:r>
            <a:r>
              <a:rPr lang="en-US" baseline="0" dirty="0" smtClean="0"/>
              <a:t>, now she is 14 years old</a:t>
            </a:r>
          </a:p>
          <a:p>
            <a:pPr marL="171450" lvl="0" indent="-171450">
              <a:buFont typeface="Arial" panose="020B0604020202020204" pitchFamily="34" charset="0"/>
              <a:buChar char="•"/>
            </a:pPr>
            <a:r>
              <a:rPr lang="en-US" baseline="0" dirty="0" smtClean="0"/>
              <a:t>Mother of a child with significant disabilities, who is now 18 years old</a:t>
            </a:r>
          </a:p>
          <a:p>
            <a:pPr marL="171450" lvl="0" indent="-171450">
              <a:buFont typeface="Arial" panose="020B0604020202020204" pitchFamily="34" charset="0"/>
              <a:buChar char="•"/>
            </a:pPr>
            <a:r>
              <a:rPr lang="en-US" baseline="0" dirty="0" smtClean="0"/>
              <a:t>Effect on family: dedication of caretakers, decisions about family relationships, strong presence in the community providing support to other families</a:t>
            </a:r>
          </a:p>
          <a:p>
            <a:pPr marL="0" lvl="0" indent="0">
              <a:buFont typeface="Arial" panose="020B0604020202020204" pitchFamily="34" charset="0"/>
              <a:buNone/>
            </a:pPr>
            <a:r>
              <a:rPr lang="en-US" baseline="0" dirty="0" smtClean="0"/>
              <a:t>Pediatrician of one of the children with significant disabilities</a:t>
            </a:r>
          </a:p>
          <a:p>
            <a:pPr marL="171450" lvl="0" indent="-171450">
              <a:buFont typeface="Arial" panose="020B0604020202020204" pitchFamily="34" charset="0"/>
              <a:buChar char="•"/>
            </a:pPr>
            <a:r>
              <a:rPr lang="en-US" baseline="0" dirty="0" smtClean="0"/>
              <a:t>His personal experience providing care for a child with CMV-related disabilities</a:t>
            </a:r>
          </a:p>
          <a:p>
            <a:pPr marL="0" lvl="0" indent="0">
              <a:buFont typeface="Arial" panose="020B0604020202020204" pitchFamily="34" charset="0"/>
              <a:buNone/>
            </a:pPr>
            <a:r>
              <a:rPr lang="en-US" baseline="0" dirty="0" smtClean="0"/>
              <a:t>Otolaryngologist from University of Utah</a:t>
            </a:r>
          </a:p>
          <a:p>
            <a:pPr marL="171450" lvl="0" indent="-171450">
              <a:buFont typeface="Arial" panose="020B0604020202020204" pitchFamily="34" charset="0"/>
              <a:buChar char="•"/>
            </a:pPr>
            <a:r>
              <a:rPr lang="en-US" baseline="0" dirty="0" smtClean="0"/>
              <a:t>Involved in CMV diagnosis and research</a:t>
            </a:r>
          </a:p>
        </p:txBody>
      </p:sp>
      <p:sp>
        <p:nvSpPr>
          <p:cNvPr id="4" name="Slide Number Placeholder 3"/>
          <p:cNvSpPr>
            <a:spLocks noGrp="1"/>
          </p:cNvSpPr>
          <p:nvPr>
            <p:ph type="sldNum" sz="quarter" idx="10"/>
          </p:nvPr>
        </p:nvSpPr>
        <p:spPr/>
        <p:txBody>
          <a:bodyPr/>
          <a:lstStyle/>
          <a:p>
            <a:fld id="{DA8F5DAB-C8F0-4F53-A1F2-0FF3AB67E579}" type="slidenum">
              <a:rPr lang="en-US" smtClean="0"/>
              <a:pPr/>
              <a:t>5</a:t>
            </a:fld>
            <a:endParaRPr lang="en-US"/>
          </a:p>
        </p:txBody>
      </p:sp>
    </p:spTree>
    <p:extLst>
      <p:ext uri="{BB962C8B-B14F-4D97-AF65-F5344CB8AC3E}">
        <p14:creationId xmlns:p14="http://schemas.microsoft.com/office/powerpoint/2010/main" val="247134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162739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634F224-ECF2-0A42-9C31-809E631B1BE9}"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126239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344740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69019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2382165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5818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979570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874881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63692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199084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4F224-ECF2-0A42-9C31-809E631B1BE9}"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7436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34F224-ECF2-0A42-9C31-809E631B1BE9}"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152548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34F224-ECF2-0A42-9C31-809E631B1BE9}"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409974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34F224-ECF2-0A42-9C31-809E631B1BE9}"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2659948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4F224-ECF2-0A42-9C31-809E631B1BE9}"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87652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4F224-ECF2-0A42-9C31-809E631B1BE9}"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extLst>
      <p:ext uri="{BB962C8B-B14F-4D97-AF65-F5344CB8AC3E}">
        <p14:creationId xmlns:p14="http://schemas.microsoft.com/office/powerpoint/2010/main" val="334368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4F224-ECF2-0A42-9C31-809E631B1BE9}" type="datetimeFigureOut">
              <a:rPr lang="en-US" smtClean="0"/>
              <a:t>9/24/2014</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9BDF690B-CC23-7840-9A2A-AB26D7B998F8}" type="slidenum">
              <a:rPr lang="en-US" smtClean="0"/>
              <a:t>‹#›</a:t>
            </a:fld>
            <a:endParaRPr lang="en-US"/>
          </a:p>
        </p:txBody>
      </p:sp>
    </p:spTree>
    <p:extLst>
      <p:ext uri="{BB962C8B-B14F-4D97-AF65-F5344CB8AC3E}">
        <p14:creationId xmlns:p14="http://schemas.microsoft.com/office/powerpoint/2010/main" val="409817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634F224-ECF2-0A42-9C31-809E631B1BE9}" type="datetimeFigureOut">
              <a:rPr lang="en-US" smtClean="0"/>
              <a:t>9/24/2014</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BDF690B-CC23-7840-9A2A-AB26D7B998F8}" type="slidenum">
              <a:rPr lang="en-US" smtClean="0"/>
              <a:t>‹#›</a:t>
            </a:fld>
            <a:endParaRPr lang="en-US"/>
          </a:p>
        </p:txBody>
      </p:sp>
    </p:spTree>
    <p:extLst>
      <p:ext uri="{BB962C8B-B14F-4D97-AF65-F5344CB8AC3E}">
        <p14:creationId xmlns:p14="http://schemas.microsoft.com/office/powerpoint/2010/main" val="23218423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7772400" cy="2690446"/>
          </a:xfrm>
        </p:spPr>
        <p:txBody>
          <a:bodyPr>
            <a:normAutofit/>
          </a:bodyPr>
          <a:lstStyle/>
          <a:p>
            <a:r>
              <a:rPr lang="en-US" sz="5500" dirty="0" smtClean="0"/>
              <a:t>Cytomegalovirus Public Awareness</a:t>
            </a:r>
            <a:endParaRPr lang="en-US" sz="5500" dirty="0"/>
          </a:p>
        </p:txBody>
      </p:sp>
      <p:sp>
        <p:nvSpPr>
          <p:cNvPr id="3" name="Subtitle 2"/>
          <p:cNvSpPr>
            <a:spLocks noGrp="1"/>
          </p:cNvSpPr>
          <p:nvPr>
            <p:ph type="subTitle" idx="1"/>
          </p:nvPr>
        </p:nvSpPr>
        <p:spPr>
          <a:xfrm>
            <a:off x="152400" y="3200400"/>
            <a:ext cx="7772400" cy="3276600"/>
          </a:xfrm>
        </p:spPr>
        <p:txBody>
          <a:bodyPr>
            <a:noAutofit/>
          </a:bodyPr>
          <a:lstStyle/>
          <a:p>
            <a:r>
              <a:rPr lang="en-US" dirty="0">
                <a:solidFill>
                  <a:schemeClr val="tx1">
                    <a:lumMod val="85000"/>
                  </a:schemeClr>
                </a:solidFill>
              </a:rPr>
              <a:t>Valerie </a:t>
            </a:r>
            <a:r>
              <a:rPr lang="en-US" dirty="0" smtClean="0">
                <a:solidFill>
                  <a:schemeClr val="tx1">
                    <a:lumMod val="85000"/>
                  </a:schemeClr>
                </a:solidFill>
              </a:rPr>
              <a:t>Collier</a:t>
            </a:r>
          </a:p>
          <a:p>
            <a:r>
              <a:rPr lang="en-US" dirty="0" smtClean="0">
                <a:solidFill>
                  <a:schemeClr val="tx1">
                    <a:lumMod val="85000"/>
                  </a:schemeClr>
                </a:solidFill>
              </a:rPr>
              <a:t> </a:t>
            </a:r>
            <a:r>
              <a:rPr lang="en-US" dirty="0">
                <a:solidFill>
                  <a:schemeClr val="tx1">
                    <a:lumMod val="85000"/>
                  </a:schemeClr>
                </a:solidFill>
              </a:rPr>
              <a:t>Girwan </a:t>
            </a:r>
            <a:r>
              <a:rPr lang="en-US" dirty="0" smtClean="0">
                <a:solidFill>
                  <a:schemeClr val="tx1">
                    <a:lumMod val="85000"/>
                  </a:schemeClr>
                </a:solidFill>
              </a:rPr>
              <a:t>Khadka</a:t>
            </a:r>
          </a:p>
          <a:p>
            <a:r>
              <a:rPr lang="en-US" dirty="0" smtClean="0">
                <a:solidFill>
                  <a:schemeClr val="tx1">
                    <a:lumMod val="85000"/>
                  </a:schemeClr>
                </a:solidFill>
              </a:rPr>
              <a:t> </a:t>
            </a:r>
            <a:r>
              <a:rPr lang="en-US" dirty="0">
                <a:solidFill>
                  <a:schemeClr val="tx1">
                    <a:lumMod val="85000"/>
                  </a:schemeClr>
                </a:solidFill>
              </a:rPr>
              <a:t>Stephanie </a:t>
            </a:r>
            <a:r>
              <a:rPr lang="en-US" dirty="0" smtClean="0">
                <a:solidFill>
                  <a:schemeClr val="tx1">
                    <a:lumMod val="85000"/>
                  </a:schemeClr>
                </a:solidFill>
              </a:rPr>
              <a:t>Rusk</a:t>
            </a:r>
          </a:p>
          <a:p>
            <a:r>
              <a:rPr lang="en-US" dirty="0" smtClean="0">
                <a:solidFill>
                  <a:schemeClr val="tx1">
                    <a:lumMod val="85000"/>
                  </a:schemeClr>
                </a:solidFill>
              </a:rPr>
              <a:t> </a:t>
            </a:r>
            <a:r>
              <a:rPr lang="en-US" dirty="0">
                <a:solidFill>
                  <a:schemeClr val="tx1">
                    <a:lumMod val="85000"/>
                  </a:schemeClr>
                </a:solidFill>
              </a:rPr>
              <a:t>Helen </a:t>
            </a:r>
            <a:r>
              <a:rPr lang="en-US" dirty="0" err="1" smtClean="0">
                <a:solidFill>
                  <a:schemeClr val="tx1">
                    <a:lumMod val="85000"/>
                  </a:schemeClr>
                </a:solidFill>
              </a:rPr>
              <a:t>Russette</a:t>
            </a:r>
            <a:endParaRPr lang="en-US" dirty="0" smtClean="0">
              <a:solidFill>
                <a:schemeClr val="tx1">
                  <a:lumMod val="85000"/>
                </a:schemeClr>
              </a:solidFill>
            </a:endParaRPr>
          </a:p>
          <a:p>
            <a:endParaRPr lang="en-US" dirty="0" smtClean="0">
              <a:solidFill>
                <a:schemeClr val="tx1">
                  <a:lumMod val="85000"/>
                </a:schemeClr>
              </a:solidFill>
            </a:endParaRPr>
          </a:p>
          <a:p>
            <a:r>
              <a:rPr lang="en-US" dirty="0" smtClean="0">
                <a:solidFill>
                  <a:schemeClr val="tx1">
                    <a:lumMod val="85000"/>
                  </a:schemeClr>
                </a:solidFill>
              </a:rPr>
              <a:t>URLEND Faculty Mentor: </a:t>
            </a:r>
          </a:p>
          <a:p>
            <a:r>
              <a:rPr lang="en-US" dirty="0" smtClean="0">
                <a:solidFill>
                  <a:schemeClr val="tx1">
                    <a:lumMod val="85000"/>
                  </a:schemeClr>
                </a:solidFill>
              </a:rPr>
              <a:t>Stephanie </a:t>
            </a:r>
            <a:r>
              <a:rPr lang="en-US" dirty="0" err="1" smtClean="0">
                <a:solidFill>
                  <a:schemeClr val="tx1">
                    <a:lumMod val="85000"/>
                  </a:schemeClr>
                </a:solidFill>
              </a:rPr>
              <a:t>McVicar</a:t>
            </a:r>
            <a:r>
              <a:rPr lang="en-US" dirty="0" smtClean="0">
                <a:solidFill>
                  <a:schemeClr val="tx1">
                    <a:lumMod val="85000"/>
                  </a:schemeClr>
                </a:solidFill>
              </a:rPr>
              <a:t>,</a:t>
            </a:r>
            <a:r>
              <a:rPr lang="en-US" dirty="0">
                <a:solidFill>
                  <a:schemeClr val="tx1">
                    <a:lumMod val="85000"/>
                  </a:schemeClr>
                </a:solidFill>
              </a:rPr>
              <a:t> </a:t>
            </a:r>
            <a:r>
              <a:rPr lang="en-US" dirty="0" err="1" smtClean="0">
                <a:solidFill>
                  <a:schemeClr val="tx1">
                    <a:lumMod val="85000"/>
                  </a:schemeClr>
                </a:solidFill>
              </a:rPr>
              <a:t>AuD</a:t>
            </a:r>
            <a:r>
              <a:rPr lang="en-US" dirty="0">
                <a:solidFill>
                  <a:schemeClr val="tx1">
                    <a:lumMod val="85000"/>
                  </a:schemeClr>
                </a:solidFill>
              </a:rPr>
              <a:t>, CCC-A</a:t>
            </a:r>
            <a:r>
              <a:rPr lang="en-US" dirty="0" smtClean="0">
                <a:solidFill>
                  <a:schemeClr val="tx1">
                    <a:lumMod val="85000"/>
                  </a:schemeClr>
                </a:solidFill>
              </a:rPr>
              <a:t> </a:t>
            </a:r>
            <a:endParaRPr lang="en-US" dirty="0">
              <a:solidFill>
                <a:schemeClr val="tx1">
                  <a:lumMod val="8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6554867" cy="1524000"/>
          </a:xfrm>
        </p:spPr>
        <p:txBody>
          <a:bodyPr/>
          <a:lstStyle/>
          <a:p>
            <a:r>
              <a:rPr lang="en-US" dirty="0" smtClean="0"/>
              <a:t>Public Awareness video</a:t>
            </a:r>
            <a:endParaRPr lang="en-US" dirty="0"/>
          </a:p>
        </p:txBody>
      </p:sp>
      <p:sp>
        <p:nvSpPr>
          <p:cNvPr id="3" name="Content Placeholder 2"/>
          <p:cNvSpPr>
            <a:spLocks noGrp="1"/>
          </p:cNvSpPr>
          <p:nvPr>
            <p:ph idx="1"/>
          </p:nvPr>
        </p:nvSpPr>
        <p:spPr>
          <a:xfrm>
            <a:off x="371007" y="304800"/>
            <a:ext cx="8458200" cy="5943600"/>
          </a:xfrm>
        </p:spPr>
        <p:txBody>
          <a:bodyPr/>
          <a:lstStyle/>
          <a:p>
            <a:r>
              <a:rPr lang="en-US" dirty="0">
                <a:solidFill>
                  <a:schemeClr val="tx1">
                    <a:lumMod val="85000"/>
                  </a:schemeClr>
                </a:solidFill>
              </a:rPr>
              <a:t>YouTube link </a:t>
            </a:r>
            <a:r>
              <a:rPr lang="en-US" dirty="0" smtClean="0">
                <a:solidFill>
                  <a:schemeClr val="tx1">
                    <a:lumMod val="85000"/>
                  </a:schemeClr>
                </a:solidFill>
              </a:rPr>
              <a:t>for </a:t>
            </a:r>
            <a:r>
              <a:rPr lang="en-US" smtClean="0">
                <a:solidFill>
                  <a:schemeClr val="tx1">
                    <a:lumMod val="85000"/>
                  </a:schemeClr>
                </a:solidFill>
              </a:rPr>
              <a:t>future viewing   https</a:t>
            </a:r>
            <a:r>
              <a:rPr lang="en-US" dirty="0">
                <a:solidFill>
                  <a:schemeClr val="tx1">
                    <a:lumMod val="85000"/>
                  </a:schemeClr>
                </a:solidFill>
              </a:rPr>
              <a:t>://www.youtube.com/watch?v=EsqOb8wDY9c</a:t>
            </a:r>
            <a:r>
              <a:rPr lang="en-US" dirty="0" smtClean="0">
                <a:solidFill>
                  <a:schemeClr val="tx1">
                    <a:lumMod val="85000"/>
                  </a:schemeClr>
                </a:solidFill>
              </a:rPr>
              <a:t> </a:t>
            </a:r>
          </a:p>
          <a:p>
            <a:endParaRPr lang="en-US" dirty="0"/>
          </a:p>
          <a:p>
            <a:r>
              <a:rPr lang="en-US" sz="4400" dirty="0" smtClean="0">
                <a:solidFill>
                  <a:schemeClr val="tx1">
                    <a:lumMod val="85000"/>
                  </a:schemeClr>
                </a:solidFill>
              </a:rPr>
              <a:t>ANY QUESTIONS?</a:t>
            </a:r>
            <a:endParaRPr lang="en-US" sz="4400" dirty="0">
              <a:solidFill>
                <a:schemeClr val="tx1">
                  <a:lumMod val="85000"/>
                </a:schemeClr>
              </a:solidFill>
            </a:endParaRPr>
          </a:p>
        </p:txBody>
      </p:sp>
    </p:spTree>
    <p:extLst>
      <p:ext uri="{BB962C8B-B14F-4D97-AF65-F5344CB8AC3E}">
        <p14:creationId xmlns:p14="http://schemas.microsoft.com/office/powerpoint/2010/main" val="362277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731"/>
            <a:ext cx="6554867" cy="1524000"/>
          </a:xfrm>
        </p:spPr>
        <p:txBody>
          <a:bodyPr/>
          <a:lstStyle/>
          <a:p>
            <a:r>
              <a:rPr lang="en-US" dirty="0" smtClean="0"/>
              <a:t>What we know about </a:t>
            </a:r>
            <a:r>
              <a:rPr lang="en-US" sz="2400" b="1" dirty="0" err="1" smtClean="0"/>
              <a:t>c</a:t>
            </a:r>
            <a:r>
              <a:rPr lang="en-US" dirty="0" err="1" smtClean="0"/>
              <a:t>CMV</a:t>
            </a:r>
            <a:endParaRPr lang="en-US" dirty="0"/>
          </a:p>
        </p:txBody>
      </p:sp>
      <p:sp>
        <p:nvSpPr>
          <p:cNvPr id="3" name="Content Placeholder 2"/>
          <p:cNvSpPr>
            <a:spLocks noGrp="1"/>
          </p:cNvSpPr>
          <p:nvPr>
            <p:ph idx="1"/>
          </p:nvPr>
        </p:nvSpPr>
        <p:spPr>
          <a:xfrm>
            <a:off x="76200" y="1371600"/>
            <a:ext cx="8503920" cy="5178552"/>
          </a:xfrm>
        </p:spPr>
        <p:txBody>
          <a:bodyPr>
            <a:normAutofit lnSpcReduction="10000"/>
          </a:bodyPr>
          <a:lstStyle/>
          <a:p>
            <a:pPr lvl="1"/>
            <a:r>
              <a:rPr lang="en-US" sz="3200" dirty="0" smtClean="0">
                <a:solidFill>
                  <a:schemeClr val="tx1">
                    <a:lumMod val="85000"/>
                  </a:schemeClr>
                </a:solidFill>
              </a:rPr>
              <a:t>Usually asymptomatic in adults and at birth</a:t>
            </a:r>
          </a:p>
          <a:p>
            <a:pPr lvl="1"/>
            <a:r>
              <a:rPr lang="en-US" sz="3200" dirty="0" smtClean="0">
                <a:solidFill>
                  <a:schemeClr val="tx1">
                    <a:lumMod val="85000"/>
                  </a:schemeClr>
                </a:solidFill>
              </a:rPr>
              <a:t>It is the leading cause of non genetic hearing loss in infants, with 40-58% of children infected with </a:t>
            </a:r>
            <a:r>
              <a:rPr lang="en-US" sz="3200" dirty="0" err="1" smtClean="0">
                <a:solidFill>
                  <a:schemeClr val="tx1">
                    <a:lumMod val="85000"/>
                  </a:schemeClr>
                </a:solidFill>
              </a:rPr>
              <a:t>cCMV</a:t>
            </a:r>
            <a:r>
              <a:rPr lang="en-US" sz="3200" dirty="0" smtClean="0">
                <a:solidFill>
                  <a:schemeClr val="tx1">
                    <a:lumMod val="85000"/>
                  </a:schemeClr>
                </a:solidFill>
              </a:rPr>
              <a:t> experiencing hearing loss</a:t>
            </a:r>
          </a:p>
          <a:p>
            <a:pPr lvl="1"/>
            <a:r>
              <a:rPr lang="en-US" sz="3200" dirty="0" err="1" smtClean="0">
                <a:solidFill>
                  <a:schemeClr val="tx1">
                    <a:lumMod val="85000"/>
                  </a:schemeClr>
                </a:solidFill>
              </a:rPr>
              <a:t>cCMV</a:t>
            </a:r>
            <a:r>
              <a:rPr lang="en-US" sz="3200" dirty="0" smtClean="0">
                <a:solidFill>
                  <a:schemeClr val="tx1">
                    <a:lumMod val="85000"/>
                  </a:schemeClr>
                </a:solidFill>
              </a:rPr>
              <a:t> can lead to other birth defects and deaths in utero</a:t>
            </a:r>
          </a:p>
          <a:p>
            <a:pPr lvl="1">
              <a:spcAft>
                <a:spcPts val="0"/>
              </a:spcAft>
            </a:pPr>
            <a:r>
              <a:rPr lang="en-US" sz="3200" dirty="0" smtClean="0">
                <a:solidFill>
                  <a:schemeClr val="tx1">
                    <a:lumMod val="85000"/>
                  </a:schemeClr>
                </a:solidFill>
              </a:rPr>
              <a:t>Contracted in utero or through </a:t>
            </a:r>
          </a:p>
          <a:p>
            <a:pPr marL="914400" lvl="2" indent="0">
              <a:spcBef>
                <a:spcPts val="0"/>
              </a:spcBef>
              <a:buNone/>
            </a:pPr>
            <a:r>
              <a:rPr lang="en-US" sz="3200" dirty="0" smtClean="0">
                <a:solidFill>
                  <a:schemeClr val="tx1">
                    <a:lumMod val="85000"/>
                  </a:schemeClr>
                </a:solidFill>
              </a:rPr>
              <a:t>the birth canal</a:t>
            </a:r>
          </a:p>
          <a:p>
            <a:pPr lvl="1"/>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6554867" cy="1524000"/>
          </a:xfrm>
        </p:spPr>
        <p:txBody>
          <a:bodyPr/>
          <a:lstStyle/>
          <a:p>
            <a:r>
              <a:rPr lang="en-US" dirty="0" smtClean="0"/>
              <a:t>Prevention</a:t>
            </a:r>
            <a:endParaRPr lang="en-US" dirty="0"/>
          </a:p>
        </p:txBody>
      </p:sp>
      <p:sp>
        <p:nvSpPr>
          <p:cNvPr id="3" name="Content Placeholder 2"/>
          <p:cNvSpPr>
            <a:spLocks noGrp="1"/>
          </p:cNvSpPr>
          <p:nvPr>
            <p:ph sz="half" idx="13"/>
          </p:nvPr>
        </p:nvSpPr>
        <p:spPr>
          <a:xfrm>
            <a:off x="533400" y="1143000"/>
            <a:ext cx="7924800" cy="5257800"/>
          </a:xfrm>
        </p:spPr>
        <p:txBody>
          <a:bodyPr>
            <a:noAutofit/>
          </a:bodyPr>
          <a:lstStyle/>
          <a:p>
            <a:r>
              <a:rPr lang="en-US" sz="3200" dirty="0">
                <a:solidFill>
                  <a:schemeClr val="tx1">
                    <a:lumMod val="85000"/>
                  </a:schemeClr>
                </a:solidFill>
              </a:rPr>
              <a:t>Prevention is easy, but not many people know how easy it is to prevent.</a:t>
            </a:r>
          </a:p>
          <a:p>
            <a:r>
              <a:rPr lang="en-US" sz="3200" dirty="0">
                <a:solidFill>
                  <a:schemeClr val="tx1">
                    <a:lumMod val="85000"/>
                  </a:schemeClr>
                </a:solidFill>
              </a:rPr>
              <a:t> Can be prevented through basic hygiene</a:t>
            </a:r>
          </a:p>
          <a:p>
            <a:r>
              <a:rPr lang="en-US" sz="3200" dirty="0" smtClean="0">
                <a:solidFill>
                  <a:schemeClr val="tx1">
                    <a:lumMod val="85000"/>
                  </a:schemeClr>
                </a:solidFill>
              </a:rPr>
              <a:t>Only </a:t>
            </a:r>
            <a:r>
              <a:rPr lang="en-US" sz="3200" dirty="0">
                <a:solidFill>
                  <a:schemeClr val="tx1">
                    <a:lumMod val="85000"/>
                  </a:schemeClr>
                </a:solidFill>
              </a:rPr>
              <a:t>1 in 5 women are aware of the dangers of congenital </a:t>
            </a:r>
            <a:r>
              <a:rPr lang="en-US" sz="3200" dirty="0" smtClean="0">
                <a:solidFill>
                  <a:schemeClr val="tx1">
                    <a:lumMod val="85000"/>
                  </a:schemeClr>
                </a:solidFill>
              </a:rPr>
              <a:t>CMV</a:t>
            </a:r>
            <a:endParaRPr lang="en-US" sz="3200" dirty="0">
              <a:solidFill>
                <a:schemeClr val="tx1">
                  <a:lumMod val="85000"/>
                </a:schemeClr>
              </a:solidFill>
            </a:endParaRPr>
          </a:p>
        </p:txBody>
      </p:sp>
    </p:spTree>
    <p:extLst>
      <p:ext uri="{BB962C8B-B14F-4D97-AF65-F5344CB8AC3E}">
        <p14:creationId xmlns:p14="http://schemas.microsoft.com/office/powerpoint/2010/main" val="23882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180974" y="152400"/>
          <a:ext cx="8797159"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16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E8FCB5EB-F2CA-4AF9-8CCB-755B30C60DE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4C17FD57-17A5-4EFE-A9B8-59C582D42C16}"/>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dgm id="{2AC29643-17D1-4A75-88EB-901B5EC562E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27EAC96C-6DEA-4F14-9D22-5F23380D842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dgm id="{349E93EE-ADD6-44C6-A03D-3A6343F0C7F4}"/>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85CD1D4D-BC7A-4F0D-AD2B-701A4B35DFD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B5077F4E-9454-47DE-B498-916C1E2C944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65F453B2-D2C7-41A4-BD71-745CF83A3AD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E36DB436-9802-491B-A435-5D9BA4C7676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0B73EB06-C16A-4857-8E44-3381BF0100A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graphicEl>
                                              <a:dgm id="{53FA15A6-46D9-4126-8146-9ACA6378817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28" y="-152400"/>
            <a:ext cx="6554867" cy="1524000"/>
          </a:xfrm>
        </p:spPr>
        <p:txBody>
          <a:bodyPr>
            <a:normAutofit/>
          </a:bodyPr>
          <a:lstStyle/>
          <a:p>
            <a:r>
              <a:rPr lang="en-US" sz="4000" dirty="0" smtClean="0"/>
              <a:t>Five Themes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5935093"/>
              </p:ext>
            </p:extLst>
          </p:nvPr>
        </p:nvGraphicFramePr>
        <p:xfrm>
          <a:off x="228600" y="1143000"/>
          <a:ext cx="7848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686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1752" y="307848"/>
            <a:ext cx="8534400" cy="758952"/>
          </a:xfrm>
        </p:spPr>
        <p:txBody>
          <a:bodyPr>
            <a:normAutofit fontScale="90000"/>
          </a:bodyPr>
          <a:lstStyle/>
          <a:p>
            <a:r>
              <a:rPr lang="en-US" sz="6000" dirty="0"/>
              <a:t>Results: The Five Themes</a:t>
            </a:r>
          </a:p>
        </p:txBody>
      </p:sp>
      <p:sp>
        <p:nvSpPr>
          <p:cNvPr id="2" name="Content Placeholder 1"/>
          <p:cNvSpPr>
            <a:spLocks noGrp="1"/>
          </p:cNvSpPr>
          <p:nvPr>
            <p:ph idx="1"/>
          </p:nvPr>
        </p:nvSpPr>
        <p:spPr>
          <a:xfrm>
            <a:off x="152400" y="1066800"/>
            <a:ext cx="7315200" cy="5638800"/>
          </a:xfrm>
        </p:spPr>
        <p:txBody>
          <a:bodyPr>
            <a:normAutofit fontScale="92500" lnSpcReduction="20000"/>
          </a:bodyPr>
          <a:lstStyle/>
          <a:p>
            <a:pPr marL="0" indent="0">
              <a:buNone/>
            </a:pPr>
            <a:r>
              <a:rPr lang="en-US" sz="2800" b="1" u="sng" dirty="0">
                <a:solidFill>
                  <a:schemeClr val="accent4">
                    <a:lumMod val="50000"/>
                  </a:schemeClr>
                </a:solidFill>
              </a:rPr>
              <a:t>Stigma</a:t>
            </a:r>
            <a:r>
              <a:rPr lang="en-US" sz="2800" dirty="0">
                <a:solidFill>
                  <a:schemeClr val="tx1">
                    <a:lumMod val="85000"/>
                  </a:schemeClr>
                </a:solidFill>
              </a:rPr>
              <a:t>: </a:t>
            </a:r>
            <a:r>
              <a:rPr lang="en-US" sz="2800" b="1" dirty="0">
                <a:solidFill>
                  <a:schemeClr val="tx1">
                    <a:lumMod val="85000"/>
                  </a:schemeClr>
                </a:solidFill>
              </a:rPr>
              <a:t>8 mentions (8.08%) </a:t>
            </a:r>
          </a:p>
          <a:p>
            <a:pPr marL="0" indent="0">
              <a:buNone/>
            </a:pPr>
            <a:r>
              <a:rPr lang="en-US" sz="2800" i="1" dirty="0">
                <a:solidFill>
                  <a:schemeClr val="tx1">
                    <a:lumMod val="85000"/>
                  </a:schemeClr>
                </a:solidFill>
              </a:rPr>
              <a:t>“At the daycare they were worried she was going to give everybody else CMV which from a medical side that is just silly.’” </a:t>
            </a:r>
            <a:endParaRPr lang="en-US" sz="2800" dirty="0">
              <a:solidFill>
                <a:schemeClr val="tx1">
                  <a:lumMod val="85000"/>
                </a:schemeClr>
              </a:solidFill>
            </a:endParaRPr>
          </a:p>
          <a:p>
            <a:pPr marL="0" indent="0">
              <a:buNone/>
            </a:pPr>
            <a:r>
              <a:rPr lang="en-US" sz="2800" b="1" u="sng" dirty="0">
                <a:solidFill>
                  <a:schemeClr val="accent4">
                    <a:lumMod val="50000"/>
                  </a:schemeClr>
                </a:solidFill>
              </a:rPr>
              <a:t>Lack of Information</a:t>
            </a:r>
            <a:r>
              <a:rPr lang="en-US" sz="2800" dirty="0">
                <a:solidFill>
                  <a:schemeClr val="accent4">
                    <a:lumMod val="50000"/>
                  </a:schemeClr>
                </a:solidFill>
              </a:rPr>
              <a:t>: </a:t>
            </a:r>
            <a:r>
              <a:rPr lang="en-US" sz="2800" b="1" dirty="0">
                <a:solidFill>
                  <a:schemeClr val="tx1">
                    <a:lumMod val="85000"/>
                  </a:schemeClr>
                </a:solidFill>
              </a:rPr>
              <a:t>15 mentions (15.15%) </a:t>
            </a:r>
          </a:p>
          <a:p>
            <a:pPr marL="0" indent="0">
              <a:buNone/>
            </a:pPr>
            <a:r>
              <a:rPr lang="en-US" sz="2800" dirty="0">
                <a:solidFill>
                  <a:schemeClr val="tx1">
                    <a:lumMod val="85000"/>
                  </a:schemeClr>
                </a:solidFill>
              </a:rPr>
              <a:t>“</a:t>
            </a:r>
            <a:r>
              <a:rPr lang="en-US" sz="2800" i="1" dirty="0">
                <a:solidFill>
                  <a:schemeClr val="tx1">
                    <a:lumMod val="85000"/>
                  </a:schemeClr>
                </a:solidFill>
              </a:rPr>
              <a:t>I asked, ‘Has your doctor talked to you about CMV?’ and they said ‘No what is that?’” </a:t>
            </a:r>
          </a:p>
          <a:p>
            <a:pPr marL="0" indent="0">
              <a:buNone/>
            </a:pPr>
            <a:r>
              <a:rPr lang="en-US" sz="2800" b="1" u="sng" dirty="0">
                <a:solidFill>
                  <a:schemeClr val="accent4">
                    <a:lumMod val="50000"/>
                  </a:schemeClr>
                </a:solidFill>
              </a:rPr>
              <a:t>Supports</a:t>
            </a:r>
            <a:r>
              <a:rPr lang="en-US" sz="2800" dirty="0">
                <a:solidFill>
                  <a:schemeClr val="tx1">
                    <a:lumMod val="85000"/>
                  </a:schemeClr>
                </a:solidFill>
              </a:rPr>
              <a:t>: </a:t>
            </a:r>
            <a:r>
              <a:rPr lang="en-US" sz="2800" b="1" dirty="0">
                <a:solidFill>
                  <a:schemeClr val="tx1">
                    <a:lumMod val="85000"/>
                  </a:schemeClr>
                </a:solidFill>
              </a:rPr>
              <a:t>13 mentions (13.13%) </a:t>
            </a:r>
          </a:p>
          <a:p>
            <a:pPr marL="0" indent="0">
              <a:buNone/>
            </a:pPr>
            <a:r>
              <a:rPr lang="en-US" sz="2800" i="1" dirty="0">
                <a:solidFill>
                  <a:schemeClr val="tx1">
                    <a:lumMod val="85000"/>
                  </a:schemeClr>
                </a:solidFill>
              </a:rPr>
              <a:t>“Finding the CMV listserv was amazing…it was an amazing boost because it was like I’m not alone and there were so many types of families that had all been affected by it and it took away some of my judgment of myself</a:t>
            </a:r>
            <a:r>
              <a:rPr lang="en-US" sz="2800" i="1" dirty="0" smtClean="0">
                <a:solidFill>
                  <a:schemeClr val="tx1">
                    <a:lumMod val="85000"/>
                  </a:schemeClr>
                </a:solidFill>
              </a:rPr>
              <a:t>.”</a:t>
            </a:r>
            <a:endParaRPr lang="en-US" sz="2800" i="1" dirty="0">
              <a:solidFill>
                <a:schemeClr val="tx1">
                  <a:lumMod val="85000"/>
                </a:schemeClr>
              </a:solidFill>
            </a:endParaRPr>
          </a:p>
        </p:txBody>
      </p:sp>
    </p:spTree>
    <p:extLst>
      <p:ext uri="{BB962C8B-B14F-4D97-AF65-F5344CB8AC3E}">
        <p14:creationId xmlns:p14="http://schemas.microsoft.com/office/powerpoint/2010/main" val="274396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609600"/>
          </a:xfrm>
        </p:spPr>
        <p:txBody>
          <a:bodyPr>
            <a:noAutofit/>
          </a:bodyPr>
          <a:lstStyle/>
          <a:p>
            <a:r>
              <a:rPr lang="en-US" sz="5400" dirty="0" smtClean="0"/>
              <a:t>Results: The Five Themes</a:t>
            </a:r>
            <a:endParaRPr lang="en-US" sz="5400" dirty="0"/>
          </a:p>
        </p:txBody>
      </p:sp>
      <p:sp>
        <p:nvSpPr>
          <p:cNvPr id="3" name="Content Placeholder 2"/>
          <p:cNvSpPr>
            <a:spLocks noGrp="1"/>
          </p:cNvSpPr>
          <p:nvPr>
            <p:ph idx="1"/>
          </p:nvPr>
        </p:nvSpPr>
        <p:spPr>
          <a:xfrm>
            <a:off x="76200" y="990600"/>
            <a:ext cx="8153400" cy="5443490"/>
          </a:xfrm>
        </p:spPr>
        <p:txBody>
          <a:bodyPr>
            <a:noAutofit/>
          </a:bodyPr>
          <a:lstStyle/>
          <a:p>
            <a:pPr marL="0" indent="0">
              <a:buNone/>
            </a:pPr>
            <a:r>
              <a:rPr lang="en-US" sz="2400" b="1" u="sng" dirty="0" smtClean="0">
                <a:solidFill>
                  <a:schemeClr val="accent4">
                    <a:lumMod val="50000"/>
                  </a:schemeClr>
                </a:solidFill>
              </a:rPr>
              <a:t>Awareness and Education</a:t>
            </a:r>
            <a:r>
              <a:rPr lang="en-US" sz="2400" dirty="0">
                <a:solidFill>
                  <a:schemeClr val="tx1">
                    <a:lumMod val="85000"/>
                  </a:schemeClr>
                </a:solidFill>
              </a:rPr>
              <a:t>: </a:t>
            </a:r>
            <a:r>
              <a:rPr lang="en-US" sz="2400" b="1" dirty="0">
                <a:solidFill>
                  <a:schemeClr val="tx1">
                    <a:lumMod val="85000"/>
                  </a:schemeClr>
                </a:solidFill>
              </a:rPr>
              <a:t>41 mentions (41.41</a:t>
            </a:r>
            <a:r>
              <a:rPr lang="en-US" sz="2400" b="1" dirty="0" smtClean="0">
                <a:solidFill>
                  <a:schemeClr val="tx1">
                    <a:lumMod val="85000"/>
                  </a:schemeClr>
                </a:solidFill>
              </a:rPr>
              <a:t>%) </a:t>
            </a:r>
          </a:p>
          <a:p>
            <a:pPr marL="0" indent="0">
              <a:spcBef>
                <a:spcPts val="0"/>
              </a:spcBef>
              <a:spcAft>
                <a:spcPts val="0"/>
              </a:spcAft>
              <a:buNone/>
            </a:pPr>
            <a:r>
              <a:rPr lang="en-US" sz="2400" i="1" dirty="0" smtClean="0">
                <a:solidFill>
                  <a:schemeClr val="tx1">
                    <a:lumMod val="85000"/>
                  </a:schemeClr>
                </a:solidFill>
              </a:rPr>
              <a:t>“</a:t>
            </a:r>
            <a:r>
              <a:rPr lang="en-US" sz="2400" i="1" dirty="0">
                <a:solidFill>
                  <a:schemeClr val="tx1">
                    <a:lumMod val="85000"/>
                  </a:schemeClr>
                </a:solidFill>
              </a:rPr>
              <a:t>This [CMV] is a general public issue. This is </a:t>
            </a:r>
            <a:endParaRPr lang="en-US" sz="2400" i="1" dirty="0" smtClean="0">
              <a:solidFill>
                <a:schemeClr val="tx1">
                  <a:lumMod val="85000"/>
                </a:schemeClr>
              </a:solidFill>
            </a:endParaRPr>
          </a:p>
          <a:p>
            <a:pPr marL="0" indent="0">
              <a:spcBef>
                <a:spcPts val="0"/>
              </a:spcBef>
              <a:spcAft>
                <a:spcPts val="0"/>
              </a:spcAft>
              <a:buNone/>
            </a:pPr>
            <a:r>
              <a:rPr lang="en-US" sz="2400" i="1" dirty="0" smtClean="0">
                <a:solidFill>
                  <a:schemeClr val="tx1">
                    <a:lumMod val="85000"/>
                  </a:schemeClr>
                </a:solidFill>
              </a:rPr>
              <a:t>not </a:t>
            </a:r>
            <a:r>
              <a:rPr lang="en-US" sz="2400" i="1" dirty="0">
                <a:solidFill>
                  <a:schemeClr val="tx1">
                    <a:lumMod val="85000"/>
                  </a:schemeClr>
                </a:solidFill>
              </a:rPr>
              <a:t>just an academic issue…policy issue</a:t>
            </a:r>
            <a:r>
              <a:rPr lang="en-US" sz="2400" i="1" dirty="0" smtClean="0">
                <a:solidFill>
                  <a:schemeClr val="tx1">
                    <a:lumMod val="85000"/>
                  </a:schemeClr>
                </a:solidFill>
              </a:rPr>
              <a:t>…</a:t>
            </a:r>
          </a:p>
          <a:p>
            <a:pPr marL="0" indent="0">
              <a:spcBef>
                <a:spcPts val="0"/>
              </a:spcBef>
              <a:spcAft>
                <a:spcPts val="0"/>
              </a:spcAft>
              <a:buNone/>
            </a:pPr>
            <a:r>
              <a:rPr lang="en-US" sz="2400" i="1" dirty="0" smtClean="0">
                <a:solidFill>
                  <a:schemeClr val="tx1">
                    <a:lumMod val="85000"/>
                  </a:schemeClr>
                </a:solidFill>
              </a:rPr>
              <a:t>health </a:t>
            </a:r>
            <a:r>
              <a:rPr lang="en-US" sz="2400" i="1" dirty="0">
                <a:solidFill>
                  <a:schemeClr val="tx1">
                    <a:lumMod val="85000"/>
                  </a:schemeClr>
                </a:solidFill>
              </a:rPr>
              <a:t>issue…religious issue. This is </a:t>
            </a:r>
            <a:r>
              <a:rPr lang="en-US" sz="2400" i="1" dirty="0" smtClean="0">
                <a:solidFill>
                  <a:schemeClr val="tx1">
                    <a:lumMod val="85000"/>
                  </a:schemeClr>
                </a:solidFill>
              </a:rPr>
              <a:t>something</a:t>
            </a:r>
          </a:p>
          <a:p>
            <a:pPr marL="0" indent="0">
              <a:spcBef>
                <a:spcPts val="0"/>
              </a:spcBef>
              <a:spcAft>
                <a:spcPts val="0"/>
              </a:spcAft>
              <a:buNone/>
            </a:pPr>
            <a:r>
              <a:rPr lang="en-US" sz="2400" i="1" dirty="0" smtClean="0">
                <a:solidFill>
                  <a:schemeClr val="tx1">
                    <a:lumMod val="85000"/>
                  </a:schemeClr>
                </a:solidFill>
              </a:rPr>
              <a:t>that the </a:t>
            </a:r>
            <a:r>
              <a:rPr lang="en-US" sz="2400" i="1" dirty="0">
                <a:solidFill>
                  <a:schemeClr val="tx1">
                    <a:lumMod val="85000"/>
                  </a:schemeClr>
                </a:solidFill>
              </a:rPr>
              <a:t>general public cannot ignore</a:t>
            </a:r>
            <a:r>
              <a:rPr lang="en-US" sz="2400" i="1" dirty="0" smtClean="0">
                <a:solidFill>
                  <a:schemeClr val="tx1">
                    <a:lumMod val="85000"/>
                  </a:schemeClr>
                </a:solidFill>
              </a:rPr>
              <a:t>.”</a:t>
            </a:r>
          </a:p>
          <a:p>
            <a:pPr marL="0" indent="0">
              <a:spcBef>
                <a:spcPts val="0"/>
              </a:spcBef>
              <a:spcAft>
                <a:spcPts val="0"/>
              </a:spcAft>
              <a:buNone/>
            </a:pPr>
            <a:endParaRPr lang="en-US" sz="2400" i="1" dirty="0">
              <a:solidFill>
                <a:schemeClr val="tx1">
                  <a:lumMod val="85000"/>
                </a:schemeClr>
              </a:solidFill>
            </a:endParaRPr>
          </a:p>
          <a:p>
            <a:pPr marL="0" indent="0">
              <a:spcBef>
                <a:spcPts val="0"/>
              </a:spcBef>
              <a:spcAft>
                <a:spcPts val="0"/>
              </a:spcAft>
              <a:buNone/>
            </a:pPr>
            <a:endParaRPr lang="en-US" sz="2400" i="1" dirty="0" smtClean="0">
              <a:solidFill>
                <a:schemeClr val="tx1">
                  <a:lumMod val="85000"/>
                </a:schemeClr>
              </a:solidFill>
            </a:endParaRPr>
          </a:p>
          <a:p>
            <a:pPr marL="0" indent="0">
              <a:spcBef>
                <a:spcPts val="0"/>
              </a:spcBef>
              <a:spcAft>
                <a:spcPts val="0"/>
              </a:spcAft>
              <a:buNone/>
            </a:pPr>
            <a:endParaRPr lang="en-US" sz="2400" i="1" dirty="0">
              <a:solidFill>
                <a:schemeClr val="tx1">
                  <a:lumMod val="85000"/>
                </a:schemeClr>
              </a:solidFill>
            </a:endParaRPr>
          </a:p>
          <a:p>
            <a:pPr marL="0" indent="0">
              <a:buNone/>
            </a:pPr>
            <a:r>
              <a:rPr lang="en-US" sz="2400" b="1" u="sng" dirty="0" smtClean="0">
                <a:solidFill>
                  <a:schemeClr val="accent4">
                    <a:lumMod val="50000"/>
                  </a:schemeClr>
                </a:solidFill>
              </a:rPr>
              <a:t>Control and Prevention</a:t>
            </a:r>
            <a:r>
              <a:rPr lang="en-US" sz="2400" dirty="0">
                <a:solidFill>
                  <a:schemeClr val="tx1">
                    <a:lumMod val="85000"/>
                  </a:schemeClr>
                </a:solidFill>
              </a:rPr>
              <a:t>: </a:t>
            </a:r>
            <a:r>
              <a:rPr lang="en-US" sz="2400" b="1" dirty="0">
                <a:solidFill>
                  <a:schemeClr val="tx1">
                    <a:lumMod val="85000"/>
                  </a:schemeClr>
                </a:solidFill>
              </a:rPr>
              <a:t>22 mentions (22.22</a:t>
            </a:r>
            <a:r>
              <a:rPr lang="en-US" sz="2400" b="1" dirty="0" smtClean="0">
                <a:solidFill>
                  <a:schemeClr val="tx1">
                    <a:lumMod val="85000"/>
                  </a:schemeClr>
                </a:solidFill>
              </a:rPr>
              <a:t>%) </a:t>
            </a:r>
          </a:p>
          <a:p>
            <a:pPr marL="0" indent="0">
              <a:buNone/>
            </a:pPr>
            <a:r>
              <a:rPr lang="en-US" sz="2400" i="1" dirty="0" smtClean="0">
                <a:solidFill>
                  <a:schemeClr val="tx1">
                    <a:lumMod val="85000"/>
                  </a:schemeClr>
                </a:solidFill>
              </a:rPr>
              <a:t>“</a:t>
            </a:r>
            <a:r>
              <a:rPr lang="en-US" sz="2400" i="1" dirty="0">
                <a:solidFill>
                  <a:schemeClr val="tx1">
                    <a:lumMod val="85000"/>
                  </a:schemeClr>
                </a:solidFill>
              </a:rPr>
              <a:t>We were very careful when my sister was pregnant because we were still shedding [the CMV virus]. I could control ‘no ur not going to change her [diaper]’ and keep that in our own family.” </a:t>
            </a:r>
            <a:endParaRPr lang="en-US" sz="2000" dirty="0">
              <a:solidFill>
                <a:schemeClr val="tx1">
                  <a:lumMod val="85000"/>
                </a:schemeClr>
              </a:solidFill>
            </a:endParaRPr>
          </a:p>
        </p:txBody>
      </p:sp>
      <p:pic>
        <p:nvPicPr>
          <p:cNvPr id="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4237" y="1828801"/>
            <a:ext cx="2303563" cy="236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4723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54867" cy="1327879"/>
          </a:xfrm>
        </p:spPr>
        <p:txBody>
          <a:bodyPr>
            <a:normAutofit/>
          </a:bodyPr>
          <a:lstStyle/>
          <a:p>
            <a:r>
              <a:rPr lang="en-US" sz="4000" dirty="0" smtClean="0"/>
              <a:t>What does this mean?</a:t>
            </a:r>
            <a:endParaRPr lang="en-US" sz="4000" dirty="0"/>
          </a:p>
        </p:txBody>
      </p:sp>
      <p:sp>
        <p:nvSpPr>
          <p:cNvPr id="3" name="Content Placeholder 2"/>
          <p:cNvSpPr>
            <a:spLocks noGrp="1"/>
          </p:cNvSpPr>
          <p:nvPr>
            <p:ph idx="1"/>
          </p:nvPr>
        </p:nvSpPr>
        <p:spPr>
          <a:xfrm>
            <a:off x="289810" y="914400"/>
            <a:ext cx="8701790" cy="5562600"/>
          </a:xfrm>
        </p:spPr>
        <p:txBody>
          <a:bodyPr>
            <a:noAutofit/>
          </a:bodyPr>
          <a:lstStyle/>
          <a:p>
            <a:r>
              <a:rPr lang="en-US" sz="3200" dirty="0">
                <a:solidFill>
                  <a:schemeClr val="tx1">
                    <a:lumMod val="85000"/>
                  </a:schemeClr>
                </a:solidFill>
              </a:rPr>
              <a:t>Cytomegalovirus (CMV) </a:t>
            </a:r>
          </a:p>
          <a:p>
            <a:pPr lvl="1"/>
            <a:r>
              <a:rPr lang="en-US" sz="3200" dirty="0" smtClean="0">
                <a:solidFill>
                  <a:schemeClr val="tx1">
                    <a:lumMod val="85000"/>
                  </a:schemeClr>
                </a:solidFill>
              </a:rPr>
              <a:t>Is an important </a:t>
            </a:r>
            <a:r>
              <a:rPr lang="en-US" sz="3200" dirty="0">
                <a:solidFill>
                  <a:schemeClr val="tx1">
                    <a:lumMod val="85000"/>
                  </a:schemeClr>
                </a:solidFill>
              </a:rPr>
              <a:t>public health issue</a:t>
            </a:r>
          </a:p>
          <a:p>
            <a:pPr lvl="1"/>
            <a:r>
              <a:rPr lang="en-US" sz="3200" dirty="0" smtClean="0">
                <a:solidFill>
                  <a:schemeClr val="tx1">
                    <a:lumMod val="85000"/>
                  </a:schemeClr>
                </a:solidFill>
              </a:rPr>
              <a:t>Has significant </a:t>
            </a:r>
            <a:r>
              <a:rPr lang="en-US" sz="3200" dirty="0">
                <a:solidFill>
                  <a:schemeClr val="tx1">
                    <a:lumMod val="85000"/>
                  </a:schemeClr>
                </a:solidFill>
              </a:rPr>
              <a:t>psychological impact to individuals with CMV as well as to family</a:t>
            </a:r>
          </a:p>
          <a:p>
            <a:pPr lvl="1"/>
            <a:r>
              <a:rPr lang="en-US" sz="3200" dirty="0" smtClean="0">
                <a:solidFill>
                  <a:schemeClr val="tx1">
                    <a:lumMod val="85000"/>
                  </a:schemeClr>
                </a:solidFill>
              </a:rPr>
              <a:t>There is a need </a:t>
            </a:r>
            <a:r>
              <a:rPr lang="en-US" sz="3200" dirty="0">
                <a:solidFill>
                  <a:schemeClr val="tx1">
                    <a:lumMod val="85000"/>
                  </a:schemeClr>
                </a:solidFill>
              </a:rPr>
              <a:t>for increased awareness and education</a:t>
            </a:r>
          </a:p>
          <a:p>
            <a:r>
              <a:rPr lang="en-US" sz="3200" dirty="0" smtClean="0">
                <a:solidFill>
                  <a:schemeClr val="tx1">
                    <a:lumMod val="85000"/>
                  </a:schemeClr>
                </a:solidFill>
              </a:rPr>
              <a:t>Family </a:t>
            </a:r>
            <a:r>
              <a:rPr lang="en-US" sz="3200" dirty="0">
                <a:solidFill>
                  <a:schemeClr val="tx1">
                    <a:lumMod val="85000"/>
                  </a:schemeClr>
                </a:solidFill>
              </a:rPr>
              <a:t>express desire for increased advocacy and outreach efforts </a:t>
            </a:r>
          </a:p>
        </p:txBody>
      </p:sp>
    </p:spTree>
    <p:extLst>
      <p:ext uri="{BB962C8B-B14F-4D97-AF65-F5344CB8AC3E}">
        <p14:creationId xmlns:p14="http://schemas.microsoft.com/office/powerpoint/2010/main" val="27375409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406</TotalTime>
  <Words>676</Words>
  <Application>Microsoft Office PowerPoint</Application>
  <PresentationFormat>On-screen Show (4:3)</PresentationFormat>
  <Paragraphs>89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Slice</vt:lpstr>
      <vt:lpstr>Cytomegalovirus Public Awareness</vt:lpstr>
      <vt:lpstr>PowerPoint Presentation</vt:lpstr>
      <vt:lpstr>What we know about cCMV</vt:lpstr>
      <vt:lpstr>Prevention</vt:lpstr>
      <vt:lpstr>PowerPoint Presentation</vt:lpstr>
      <vt:lpstr>Five Themes</vt:lpstr>
      <vt:lpstr>Results: The Five Themes</vt:lpstr>
      <vt:lpstr>Results: The Five Themes</vt:lpstr>
      <vt:lpstr>What does this mean?</vt:lpstr>
      <vt:lpstr>Public Awareness video</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Cytomegalovirus (CMV) Public Health Initiative</dc:title>
  <dc:creator>Girwan Khadka</dc:creator>
  <cp:lastModifiedBy>Stephanie Rusk</cp:lastModifiedBy>
  <cp:revision>32</cp:revision>
  <dcterms:created xsi:type="dcterms:W3CDTF">2014-04-04T04:36:30Z</dcterms:created>
  <dcterms:modified xsi:type="dcterms:W3CDTF">2014-09-24T13:26:32Z</dcterms:modified>
</cp:coreProperties>
</file>