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81" r:id="rId4"/>
    <p:sldId id="287" r:id="rId5"/>
    <p:sldId id="257" r:id="rId6"/>
    <p:sldId id="263" r:id="rId7"/>
    <p:sldId id="267" r:id="rId8"/>
    <p:sldId id="264" r:id="rId9"/>
    <p:sldId id="262" r:id="rId10"/>
    <p:sldId id="285" r:id="rId11"/>
    <p:sldId id="270" r:id="rId12"/>
    <p:sldId id="268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6" r:id="rId23"/>
    <p:sldId id="283" r:id="rId24"/>
    <p:sldId id="28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xdeloss\Desktop\CMV%20TCH%20Blog%20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\AppData\Local\Temp\Temp1_CMV%20TCH%20Blog%20PPT.zip\CMV%20TCH%20Blog%20PPT\CMV%20TCH%20Blog%20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xdeloss\Desktop\CMV%20TCH%20Blog%20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\AppData\Local\Temp\Temp1_CMV%20TCH%20Blog%20PPT.zip\CMV%20TCH%20Blog%20PPT\CMV%20TCH%20Blog%20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rgbClr val="FF6D6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8BB8E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DA2EC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Sheet1!$A$54:$A$59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Americas</c:v>
                </c:pt>
                <c:pt idx="3">
                  <c:v>Asia</c:v>
                </c:pt>
                <c:pt idx="4">
                  <c:v>Oceania</c:v>
                </c:pt>
                <c:pt idx="5">
                  <c:v>Not Set</c:v>
                </c:pt>
              </c:strCache>
            </c:strRef>
          </c:cat>
          <c:val>
            <c:numRef>
              <c:f>Sheet1!$B$54:$B$59</c:f>
              <c:numCache>
                <c:formatCode>0.00%</c:formatCode>
                <c:ptCount val="6"/>
                <c:pt idx="0">
                  <c:v>0.1018</c:v>
                </c:pt>
                <c:pt idx="1">
                  <c:v>1.9E-2</c:v>
                </c:pt>
                <c:pt idx="2">
                  <c:v>0.61550000000000005</c:v>
                </c:pt>
                <c:pt idx="3">
                  <c:v>0.1958</c:v>
                </c:pt>
                <c:pt idx="4">
                  <c:v>3.7400000000000003E-2</c:v>
                </c:pt>
                <c:pt idx="5">
                  <c:v>3.0599999999999999E-2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'[CMV TCH Blog 2014.xlsx]Sheet2'!$B$25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'[CMV TCH Blog 2014.xlsx]Sheet2'!$A$26:$A$32</c:f>
              <c:strCache>
                <c:ptCount val="6"/>
                <c:pt idx="0">
                  <c:v> Google</c:v>
                </c:pt>
                <c:pt idx="1">
                  <c:v>Direct Link</c:v>
                </c:pt>
                <c:pt idx="2">
                  <c:v>Facebook</c:v>
                </c:pt>
                <c:pt idx="3">
                  <c:v>Texaschildrens.org</c:v>
                </c:pt>
                <c:pt idx="4">
                  <c:v>Total Search Engines (organic) </c:v>
                </c:pt>
                <c:pt idx="5">
                  <c:v>Total Social Media</c:v>
                </c:pt>
              </c:strCache>
            </c:strRef>
          </c:cat>
          <c:val>
            <c:numRef>
              <c:f>'[CMV TCH Blog 2014.xlsx]Sheet2'!$B$26:$B$32</c:f>
              <c:numCache>
                <c:formatCode>0%</c:formatCode>
                <c:ptCount val="7"/>
                <c:pt idx="0">
                  <c:v>0.63</c:v>
                </c:pt>
                <c:pt idx="1">
                  <c:v>0.13</c:v>
                </c:pt>
                <c:pt idx="2">
                  <c:v>0.1</c:v>
                </c:pt>
                <c:pt idx="3">
                  <c:v>0.04</c:v>
                </c:pt>
                <c:pt idx="4">
                  <c:v>0.66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'[CMV TCH Blog 2014.xlsx]Sheet2'!$C$25</c:f>
              <c:strCache>
                <c:ptCount val="1"/>
                <c:pt idx="0">
                  <c:v>2011-2014</c:v>
                </c:pt>
              </c:strCache>
            </c:strRef>
          </c:tx>
          <c:spPr>
            <a:solidFill>
              <a:srgbClr val="70A8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'[CMV TCH Blog 2014.xlsx]Sheet2'!$A$26:$A$32</c:f>
              <c:strCache>
                <c:ptCount val="6"/>
                <c:pt idx="0">
                  <c:v> Google</c:v>
                </c:pt>
                <c:pt idx="1">
                  <c:v>Direct Link</c:v>
                </c:pt>
                <c:pt idx="2">
                  <c:v>Facebook</c:v>
                </c:pt>
                <c:pt idx="3">
                  <c:v>Texaschildrens.org</c:v>
                </c:pt>
                <c:pt idx="4">
                  <c:v>Total Search Engines (organic) </c:v>
                </c:pt>
                <c:pt idx="5">
                  <c:v>Total Social Media</c:v>
                </c:pt>
              </c:strCache>
            </c:strRef>
          </c:cat>
          <c:val>
            <c:numRef>
              <c:f>'[CMV TCH Blog 2014.xlsx]Sheet2'!$C$26:$C$32</c:f>
              <c:numCache>
                <c:formatCode>0.00%</c:formatCode>
                <c:ptCount val="7"/>
                <c:pt idx="0">
                  <c:v>0.65969999999999995</c:v>
                </c:pt>
                <c:pt idx="1">
                  <c:v>0.1956</c:v>
                </c:pt>
                <c:pt idx="2">
                  <c:v>4.1500000000000002E-2</c:v>
                </c:pt>
                <c:pt idx="3">
                  <c:v>1.5599999999999999E-2</c:v>
                </c:pt>
                <c:pt idx="4">
                  <c:v>0.69640000000000002</c:v>
                </c:pt>
                <c:pt idx="5">
                  <c:v>4.6800000000000001E-2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5"/>
        <c:axId val="163817888"/>
        <c:axId val="165121616"/>
      </c:barChart>
      <c:catAx>
        <c:axId val="16381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21616"/>
        <c:crosses val="autoZero"/>
        <c:auto val="1"/>
        <c:lblAlgn val="ctr"/>
        <c:lblOffset val="100"/>
        <c:noMultiLvlLbl val="0"/>
      </c:catAx>
      <c:valAx>
        <c:axId val="16512161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1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97985258131698"/>
          <c:y val="0.36631889763779518"/>
          <c:w val="0.1859124152577256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Sheet1!$A$35:$A$37</c:f>
              <c:strCache>
                <c:ptCount val="3"/>
                <c:pt idx="0">
                  <c:v>Desktop</c:v>
                </c:pt>
                <c:pt idx="1">
                  <c:v>Mobile</c:v>
                </c:pt>
                <c:pt idx="2">
                  <c:v>Tablet</c:v>
                </c:pt>
              </c:strCache>
            </c:strRef>
          </c:cat>
          <c:val>
            <c:numRef>
              <c:f>Sheet1!$C$35:$C$37</c:f>
              <c:numCache>
                <c:formatCode>0.00%</c:formatCode>
                <c:ptCount val="3"/>
                <c:pt idx="0">
                  <c:v>0.56699999999999995</c:v>
                </c:pt>
                <c:pt idx="1">
                  <c:v>0.34499999999999997</c:v>
                </c:pt>
                <c:pt idx="2">
                  <c:v>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7"/>
        <c:axId val="164309656"/>
        <c:axId val="164722488"/>
      </c:barChart>
      <c:catAx>
        <c:axId val="16430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22488"/>
        <c:crosses val="autoZero"/>
        <c:auto val="1"/>
        <c:lblAlgn val="ctr"/>
        <c:lblOffset val="100"/>
        <c:noMultiLvlLbl val="0"/>
      </c:catAx>
      <c:valAx>
        <c:axId val="16472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45509955938427E-2"/>
          <c:y val="5.0925925925925923E-2"/>
          <c:w val="0.83997969951019746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'[CMV TCH Blog 2014.xlsx]Sheet2'!$B$40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'[CMV TCH Blog 2014.xlsx]Sheet2'!$A$41:$A$47</c:f>
              <c:strCache>
                <c:ptCount val="6"/>
                <c:pt idx="0">
                  <c:v>Windows</c:v>
                </c:pt>
                <c:pt idx="1">
                  <c:v>Apple IOS</c:v>
                </c:pt>
                <c:pt idx="2">
                  <c:v>Android</c:v>
                </c:pt>
                <c:pt idx="3">
                  <c:v>Macintosh</c:v>
                </c:pt>
                <c:pt idx="4">
                  <c:v>Blackberry</c:v>
                </c:pt>
                <c:pt idx="5">
                  <c:v>Total Mobile</c:v>
                </c:pt>
              </c:strCache>
            </c:strRef>
          </c:cat>
          <c:val>
            <c:numRef>
              <c:f>'[CMV TCH Blog 2014.xlsx]Sheet2'!$B$41:$B$47</c:f>
              <c:numCache>
                <c:formatCode>0%</c:formatCode>
                <c:ptCount val="7"/>
                <c:pt idx="0">
                  <c:v>0.57999999999999996</c:v>
                </c:pt>
                <c:pt idx="1">
                  <c:v>0.22</c:v>
                </c:pt>
                <c:pt idx="2">
                  <c:v>0.09</c:v>
                </c:pt>
                <c:pt idx="3">
                  <c:v>0.08</c:v>
                </c:pt>
                <c:pt idx="4">
                  <c:v>0.01</c:v>
                </c:pt>
                <c:pt idx="5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'[CMV TCH Blog 2014.xlsx]Sheet2'!$C$40</c:f>
              <c:strCache>
                <c:ptCount val="1"/>
                <c:pt idx="0">
                  <c:v>2011-2014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'[CMV TCH Blog 2014.xlsx]Sheet2'!$A$41:$A$47</c:f>
              <c:strCache>
                <c:ptCount val="6"/>
                <c:pt idx="0">
                  <c:v>Windows</c:v>
                </c:pt>
                <c:pt idx="1">
                  <c:v>Apple IOS</c:v>
                </c:pt>
                <c:pt idx="2">
                  <c:v>Android</c:v>
                </c:pt>
                <c:pt idx="3">
                  <c:v>Macintosh</c:v>
                </c:pt>
                <c:pt idx="4">
                  <c:v>Blackberry</c:v>
                </c:pt>
                <c:pt idx="5">
                  <c:v>Total Mobile</c:v>
                </c:pt>
              </c:strCache>
            </c:strRef>
          </c:cat>
          <c:val>
            <c:numRef>
              <c:f>'[CMV TCH Blog 2014.xlsx]Sheet2'!$C$41:$C$47</c:f>
              <c:numCache>
                <c:formatCode>0.00%</c:formatCode>
                <c:ptCount val="7"/>
                <c:pt idx="0">
                  <c:v>0.47820000000000001</c:v>
                </c:pt>
                <c:pt idx="1">
                  <c:v>0.21870000000000001</c:v>
                </c:pt>
                <c:pt idx="2">
                  <c:v>0.1409</c:v>
                </c:pt>
                <c:pt idx="3">
                  <c:v>6.9699999999999998E-2</c:v>
                </c:pt>
                <c:pt idx="4">
                  <c:v>1.1900000000000001E-2</c:v>
                </c:pt>
                <c:pt idx="5">
                  <c:v>0.43430000000000002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"/>
        <c:axId val="164583000"/>
        <c:axId val="164365096"/>
      </c:barChart>
      <c:catAx>
        <c:axId val="16458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65096"/>
        <c:crosses val="autoZero"/>
        <c:auto val="1"/>
        <c:lblAlgn val="ctr"/>
        <c:lblOffset val="100"/>
        <c:noMultiLvlLbl val="0"/>
      </c:catAx>
      <c:valAx>
        <c:axId val="1643650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58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Percentage of </a:t>
            </a:r>
            <a:r>
              <a:rPr lang="en-US" u="sng" dirty="0" smtClean="0"/>
              <a:t>Mobile</a:t>
            </a:r>
            <a:r>
              <a:rPr lang="en-US" dirty="0" smtClean="0"/>
              <a:t> Devices </a:t>
            </a:r>
            <a:r>
              <a:rPr lang="en-US" dirty="0"/>
              <a:t>used to access CMV blog from 2011-2014</a:t>
            </a:r>
          </a:p>
        </c:rich>
      </c:tx>
      <c:layout>
        <c:manualLayout>
          <c:xMode val="edge"/>
          <c:yMode val="edge"/>
          <c:x val="0.15826383917919351"/>
          <c:y val="2.7777906438165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Mobile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Sheet1!$A$5:$A$8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xVal>
          <c:yVal>
            <c:numRef>
              <c:f>Sheet1!$B$5:$B$8</c:f>
              <c:numCache>
                <c:formatCode>0.00%</c:formatCode>
                <c:ptCount val="4"/>
                <c:pt idx="0">
                  <c:v>0.16070000000000001</c:v>
                </c:pt>
                <c:pt idx="1">
                  <c:v>0.30909999999999999</c:v>
                </c:pt>
                <c:pt idx="2">
                  <c:v>0.40970000000000001</c:v>
                </c:pt>
                <c:pt idx="3">
                  <c:v>0.51459999999999995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73648"/>
        <c:axId val="163775608"/>
      </c:scatterChart>
      <c:valAx>
        <c:axId val="16377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75608"/>
        <c:crosses val="autoZero"/>
        <c:crossBetween val="midCat"/>
      </c:valAx>
      <c:valAx>
        <c:axId val="16377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73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</a:t>
            </a:r>
            <a:r>
              <a:rPr lang="en-US" u="sng" dirty="0"/>
              <a:t>Desktops</a:t>
            </a:r>
            <a:r>
              <a:rPr lang="en-US" dirty="0"/>
              <a:t> used to access cmv blog from 2011-2014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Desktop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Sheet2!$A$2:$A$5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xVal>
          <c:yVal>
            <c:numRef>
              <c:f>Sheet2!$B$2:$B$5</c:f>
              <c:numCache>
                <c:formatCode>0.00%</c:formatCode>
                <c:ptCount val="4"/>
                <c:pt idx="0">
                  <c:v>0.83560000000000001</c:v>
                </c:pt>
                <c:pt idx="1">
                  <c:v>0.62050000000000005</c:v>
                </c:pt>
                <c:pt idx="2">
                  <c:v>0.47520000000000001</c:v>
                </c:pt>
                <c:pt idx="3">
                  <c:v>0.37030000000000002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051056"/>
        <c:axId val="430049880"/>
      </c:scatterChart>
      <c:valAx>
        <c:axId val="43005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049880"/>
        <c:crosses val="autoZero"/>
        <c:crossBetween val="midCat"/>
      </c:valAx>
      <c:valAx>
        <c:axId val="43004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051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</a:t>
            </a:r>
            <a:r>
              <a:rPr lang="en-US" u="sng" dirty="0"/>
              <a:t>Tablets</a:t>
            </a:r>
            <a:r>
              <a:rPr lang="en-US" dirty="0"/>
              <a:t> used to access cmv blog from 2011-2014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Tablet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Sheet3!$A$2:$A$5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xVal>
          <c:yVal>
            <c:numRef>
              <c:f>Sheet3!$B$2:$B$5</c:f>
              <c:numCache>
                <c:formatCode>0.00%</c:formatCode>
                <c:ptCount val="4"/>
                <c:pt idx="0">
                  <c:v>3.7000000000000002E-3</c:v>
                </c:pt>
                <c:pt idx="1">
                  <c:v>7.0400000000000004E-2</c:v>
                </c:pt>
                <c:pt idx="2">
                  <c:v>0.11509999999999999</c:v>
                </c:pt>
                <c:pt idx="3">
                  <c:v>0.11509999999999999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14144"/>
        <c:axId val="421514536"/>
      </c:scatterChart>
      <c:valAx>
        <c:axId val="42151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14536"/>
        <c:crosses val="autoZero"/>
        <c:crossBetween val="midCat"/>
      </c:valAx>
      <c:valAx>
        <c:axId val="42151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14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01858-E319-4C84-9BFC-64D99C75332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25918F-66D1-4E3E-B2F4-4EDD88DB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521EF7-DC4F-4E48-AE84-B7CD7F56B1A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F852BA-9822-422D-9949-53BC8B1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52BA-9822-422D-9949-53BC8B1B6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52BA-9822-422D-9949-53BC8B1B62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23E-DFE6-4BA0-A511-AB6B4F3503B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23E-DFE6-4BA0-A511-AB6B4F3503B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23E-DFE6-4BA0-A511-AB6B4F3503B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6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23E-DFE6-4BA0-A511-AB6B4F3503B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23E-DFE6-4BA0-A511-AB6B4F3503B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4FB-0623-4654-8C83-51024DF41BE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023E-DFE6-4BA0-A511-AB6B4F3503B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F4FB-0623-4654-8C83-51024DF41B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  <p:sldLayoutId id="2147483662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W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www.google.com/url?sa=i&amp;rct=j&amp;q=&amp;esrc=s&amp;frm=1&amp;source=images&amp;cd=&amp;cad=rja&amp;uact=8&amp;docid=R9WsOPM3uKyhdM&amp;tbnid=ikCeR__3-oMQcM:&amp;ved=0CAcQjRw&amp;url=https%3A%2F%2Fwww.dfat.gov.au%2Ffta%2Faifta%2F&amp;ei=QhYjVN7kK8esogSfwoLgAg&amp;bvm=bv.76180860,d.aWw&amp;psig=AFQjCNEs2GCo4M7BD63n9-0AsP6DTANNCQ&amp;ust=141167199131341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96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265" TargetMode="External"/><Relationship Id="rId7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3244" TargetMode="External"/><Relationship Id="rId12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3690" TargetMode="External"/><Relationship Id="rId2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5260" TargetMode="External"/><Relationship Id="rId11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88" TargetMode="External"/><Relationship Id="rId5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2884" TargetMode="External"/><Relationship Id="rId10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81" TargetMode="External"/><Relationship Id="rId4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3392" TargetMode="External"/><Relationship Id="rId9" Type="http://schemas.openxmlformats.org/officeDocument/2006/relationships/hyperlink" Target="https://exchweb.bcm.tmc.edu/owa/redir.aspx?C=9m4TiDJBbEW3ZPm_OeF8EiTx3OScq9FIPMfxa2TRsRUQGt6EjrCKzsF6WXDvxU397cyXWtzxTbc.&amp;URL=http://www.texaschildrensblog.org/2011/01/cmv-every-pregnant-woman-should-know-about-this-virus/#comment-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76400" y="3962400"/>
            <a:ext cx="6781800" cy="1295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232968"/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GLOBAL RESPONSE TO 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CONGENITAL CYTOMEGALOVIRUS 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(CMV) AWARENESS THROUGH 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PEDIATRIC HOSPITAL BLOG WEBSITE</a:t>
            </a:r>
            <a:endParaRPr lang="en-US" sz="2200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07365"/>
            <a:ext cx="1981200" cy="19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4487045" cy="124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15000"/>
            <a:ext cx="691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Gail J. Harrison, M.D., Cara C. Lyons, Michael Reina, Holly McBride MPH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/>
              <a:t>Marily</a:t>
            </a:r>
            <a:r>
              <a:rPr lang="en-US" dirty="0"/>
              <a:t> Flores, M.S., Cindy de los Santos, Jill Williams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967490"/>
              </p:ext>
            </p:extLst>
          </p:nvPr>
        </p:nvGraphicFramePr>
        <p:xfrm>
          <a:off x="381000" y="9906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www.comicpalooza.com/wp-content/uploads/2012/07/charities-texaschildr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493767"/>
              </p:ext>
            </p:extLst>
          </p:nvPr>
        </p:nvGraphicFramePr>
        <p:xfrm>
          <a:off x="2362200" y="38862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863291"/>
              </p:ext>
            </p:extLst>
          </p:nvPr>
        </p:nvGraphicFramePr>
        <p:xfrm>
          <a:off x="4343400" y="9906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347566"/>
            <a:ext cx="422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Devices used over time to access CMV Blog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26039"/>
              </p:ext>
            </p:extLst>
          </p:nvPr>
        </p:nvGraphicFramePr>
        <p:xfrm>
          <a:off x="1905000" y="2133600"/>
          <a:ext cx="5943600" cy="358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4729"/>
                <a:gridCol w="1048871"/>
              </a:tblGrid>
              <a:tr h="616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Top 5 Searched Keywords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         Page </a:t>
                      </a:r>
                      <a:r>
                        <a:rPr lang="en-US" sz="1100" u="none" strike="noStrike" dirty="0">
                          <a:effectLst/>
                        </a:rPr>
                        <a:t>views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7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Not set/provided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7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CMV pregnancy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7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CMV and pregnancy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7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How do I know I had CMV when pregnant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6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Cytomegalovirus CMV </a:t>
                      </a:r>
                      <a:r>
                        <a:rPr lang="en-US" sz="1100" u="none" strike="noStrike" dirty="0" smtClean="0">
                          <a:effectLst/>
                        </a:rPr>
                        <a:t>IGG </a:t>
                      </a:r>
                      <a:r>
                        <a:rPr lang="en-US" sz="1100" u="none" strike="noStrike" dirty="0">
                          <a:effectLst/>
                        </a:rPr>
                        <a:t>precaution during pregnancy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99060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Popular Keywords</a:t>
            </a:r>
            <a:endParaRPr lang="en-US" sz="2500" b="1" dirty="0"/>
          </a:p>
        </p:txBody>
      </p:sp>
      <p:pic>
        <p:nvPicPr>
          <p:cNvPr id="4" name="Picture 3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11711"/>
              </p:ext>
            </p:extLst>
          </p:nvPr>
        </p:nvGraphicFramePr>
        <p:xfrm>
          <a:off x="1981200" y="1904996"/>
          <a:ext cx="5257800" cy="2590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4672"/>
                <a:gridCol w="1563128"/>
              </a:tblGrid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Life of Blog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Avg time spent on blog</a:t>
                      </a:r>
                      <a:endParaRPr lang="en-US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4:33 minutes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Total </a:t>
                      </a:r>
                      <a:r>
                        <a:rPr lang="en-US" sz="1400" u="none" strike="noStrike" dirty="0" err="1">
                          <a:effectLst/>
                        </a:rPr>
                        <a:t>Pageviews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Unique </a:t>
                      </a:r>
                      <a:r>
                        <a:rPr lang="en-US" sz="1400" u="none" strike="noStrike" dirty="0" err="1">
                          <a:effectLst/>
                        </a:rPr>
                        <a:t>Pageviews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26559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Internet </a:t>
                      </a:r>
                      <a:r>
                        <a:rPr lang="en-US" sz="1400" u="none" strike="noStrike" dirty="0" smtClean="0">
                          <a:effectLst/>
                        </a:rPr>
                        <a:t>Sources/landing pages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Operating Systems</a:t>
                      </a:r>
                      <a:endParaRPr lang="en-US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Keywords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Cities</a:t>
                      </a:r>
                      <a:endParaRPr lang="en-US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8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Countries</a:t>
                      </a:r>
                      <a:endParaRPr lang="en-US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970746"/>
            <a:ext cx="533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Blog use worldwide</a:t>
            </a:r>
            <a:endParaRPr lang="en-US" sz="2500" b="1" dirty="0"/>
          </a:p>
        </p:txBody>
      </p:sp>
      <p:pic>
        <p:nvPicPr>
          <p:cNvPr id="4" name="Picture 3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5105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of May 9, 2014 the CMV TCH blog has a total of 506 responses and or comments.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0" y="914401"/>
            <a:ext cx="3157650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34143"/>
            <a:ext cx="3277057" cy="179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2133" y="304800"/>
            <a:ext cx="387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Brianne: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www.comicpalooza.com/wp-content/uploads/2012/07/charities-texaschildr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4800"/>
            <a:ext cx="1610258" cy="1793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4688203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America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347566"/>
            <a:ext cx="558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Demmler’s</a:t>
            </a:r>
            <a:r>
              <a:rPr lang="en-US" dirty="0" smtClean="0">
                <a:solidFill>
                  <a:schemeClr val="bg1"/>
                </a:solidFill>
              </a:rPr>
              <a:t> Response to Brianne’s Blog Post Comment: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3954894" cy="565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4229690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81100"/>
            <a:ext cx="554355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69337"/>
            <a:ext cx="415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</a:t>
            </a:r>
            <a:r>
              <a:rPr lang="en-US" dirty="0" err="1" smtClean="0">
                <a:solidFill>
                  <a:schemeClr val="bg1"/>
                </a:solidFill>
              </a:rPr>
              <a:t>Subramani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2" descr="data:image/jpeg;base64,/9j/4AAQSkZJRgABAQAAAQABAAD/2wCEAAkGBhARERETEhETFBIQGBYXERMUEhgXFxYWFRMYFRgZFBUaHCYeGBomGRgXITIgIycpLDAtGCEyNTMqQSYrLCkBCQoKDgwOGg8PGi0lHyUpLCwtLyosLCwuLzQsNCwsLTIsKiwuLC8sLCksLCwsLCwpNC8pLDAvLCwsKSwsLCwsLP/AABEIAOAA4QMBIgACEQEDEQH/xAAcAAEAAgMBAQEAAAAAAAAAAAAABAUDBgcCAQj/xABAEAACAQIEBAQDBQQJBAMAAAABAgADEQQSITEFQVFhBhMigQcycRRCUpGhI2KSsTNTVHKCosHR0hWTo+EWQ2P/xAAbAQEAAQUBAAAAAAAAAAAAAAAABQECAwQGB//EADERAAIBAwIEAwcEAwEAAAAAAAABAgMEESExBRJBUQZhgRNxkaGxwfAiMtHxFEKSUv/aAAwDAQACEQMRAD8A7CeEUtMoZLf1bslwORykXmOhwplXIaz+WC1gvpZszFjnqbk3J1XL3vLGJXLKYREwvDRTcsHqNcZVV2zBRe9gSMx1/ET2kuIlCpSPjqlGpWprTV2qPnp2cE2ZFBzpuLEHoLW1E+/YsU5vVWi/RWdgijvTCkE9yT2tJPCFKGrSNv2bAq/N1cXBfT57hgetgedpYy9vBYlko6nAWZWQLSRXucwZ2yltylJvSDvreZMDwyphvkC1AdGF3D5RfLZqjsDYk+nQam3e4iU5mV5UYsNiBUUMLi9wQdwQbEHuCCPaZZA+z1qf9GVdMzMaZWznOSxC1M1vmN9R2vzmM+IqIfI2dWHzXQkJ/fdbqvue8tk1HVvQqmWcREFRERAEREAREQBERAEREAREQBERAEREAREQBERAEj8QxJp0qjqASqkqC1gbDmZ54lUpZClW+WqCuUBiSCNdFBO3OReF8KpZFLUUupOVmpKrEA+lmW2jW7DrYbSqXUtb6EvAYYIt8zO1SzO7aFjYW0+6ANl5fnJMRKFxTY3ilXzXpplTywurLmLZhcMNQAt7i29wdtL+V4vXG6U37hmT9CG/nPHHaS/aKDED5XCkj72lsp/FYtoeW3OeJxHF+K3dlduFOX6cJ4cV9d3+I26NKM45e56r43EOCM6Uwd8ikuB2cm1++WYUw6hcoHp5jrfe55k9Zkiczd8RubvHtpZxstl8v7NqFKMNkSeHcWK+XSqg5jZadQXIew+8N1aw1O3cbS4mupUKVEqBc2UMrKLXKva5W/MFRp0vL3CYpaqK6XyttcWO9jcHuJ6Jwa/d5bqU5JzW/wBtPPvsR9WHJLC2MsREmTEIiIAiIgCIiAIiIAiIgCIiAIiIAiIgCeXqqLXIF9rkC8gsmKdW9VOnnBAFiXp30BzA2ZudrAA8zMlHhVILZlV2I9bsLliRYkliT7X0lcFMnmkM2JqE6+UiqvQeYcz37+lPa3WTpjoYdUFlAA3+pO5J5nuZkhhCIiUKmHF0aboRUAKbtc2Ay+q9+VrXv2muUiQwVGNSmB87IVOlrak+u/UADvLjj2IVaFRTq1VHVEAuWJUjbkNdTsJW072F9DYXF76211nI+J68IU40+WLbzvvHbb3/AA0Nm2i3Js9RETgSQMVDDO9RlFUq3zKGUMhp2VWsBYhw2up+9+V9gMCtFAiknUkk2uSxLE6aDUnaUTo4ZXR8jKGW+XNo1jtfqo68/rLHC8dU5FqqabtZb2uhYmwCsOp2vbe09D4BdWjpRiuWNXGH0bw3j3vGrx6kdXjJSbecFpEROpNcREQBERAEREAREQBERAEREAREQBERAEREAREQBMGOxYpU2cgnKNFG7EmwAvzJIEyV66orOxsqAsxPIAXJlBWxVSvlZ1yIvqWn969tDUO1x+EaA8zpaP4hf0rGlzzeuuF3f5uXwg5vCPhLM7VHsCwACglgoA2DG2512E9RE8quLipcVHVqPLZKRiorCEREwFwmPEZcrZwCoBLXF9Brt7TJMOLQkAWJGZc4FsxUG5y30v8A+5mt4KdWMW8Za12x558i2bxFsl4DA4qwtVyU6lvQ13emt73RyTYkaZdhy21mvSq0iChNWns9Nmu4/epuTr3U+xGxyYPi1KqSqtZxqUYFWt1yncdxpJc9jpcsYJReVjR5zn16kO0YcPjEe4U6r8ykFWF+qmxEzSPicCrkMcwZbgMrZWsdxccj07CR6bvRLKwd6ZN6bi7sosPTUHzHW9m10NjtrkwMlhEx4fErUVXU3VxddLXH0OsyShUREQBERAEQTKfEccLC1BT6tqrgZLdQL5m020A7zBXuaVvHnqySXn9u/oVSb0RcRNcQ1lN1r1M3PPZlY91sLf4csg45Wp5ay1LVENy76ly2gQm4spYj07bdJDU/ENpUnGEc5bxt/Gd+mNfcZXQmk2zcYkZeJUjTFTzEyaXYMCoJOW1x3NpIVgQCDcHUEbEdp0BhPsREAREQDBjcYtJC7XsNgNSx5Ko5kymo8SxIOY5DmvekTZU6ZXCksRsb78rbSfxbhz1DTZCuanmsrXCnNYXuL2YWIBsfmMq6FUstyLG5BANxdSVNjzFxoZy3Hr+8tHCVJYj30eXrpjslr/RsUIRnlPc94l6lWwqMpVTfIqkAkbFrk5rbgaC+vIT7EThrq8rXc+etLL/OiN6EIwWIiIiapeIiIAiIgHmpSDW3BXVWBsVPVTymehxHEJYMUqjqR5bfUkXUn2ExRJGz4nc2elKWnZ6r89xinSjPcnL4io2GbzFJ3U0nJXrfKCLdwbSRhuLUahCq3qOoVlZSR2DAX9pUzxWoBst73Q5lIJBVgCLgjsT+c6Ol4qlzL2lPTrh6+mfzzNd2umjLXEcFpElkApVdbVaagNr83LUHv9dxC4Cqo9OIYkaDzFVlIGgzAWN+4I3kBOIYlSPUjjazLl9ywvr7AfSZ/wDrrgC9A3uL5XUi3UXsSe1h9Z0dHjdlV2qJe/T6ms6Ml0PHEMRiUyKatMGoxA8ukQQoUsTdmYcgNucwYHGYiq1SiHNkf11bAMtPy1IVbADOzE620Gu9pi43xHP5TJSqZ6ZYgGwzBkIyCxJJZsvLlflI2GxrU6jgebh3cCo6VaYyFgMpsx0JAAByNtY95rVOIezuvbZ5qPJjMf1JSz1x5fYKGY8vXPXsbAeCUgVZAabrf1pbM19w5YHP73mHGJXogOlSpWOYZqbKtsp0NslPNp1F99e0X7fXazCqoHIIgKsO5JJPsRDYzEH/AO0D6Uhb9STf3lZeIbHVc7/5f3X1Lv8AHn2MdfFPiAhbL5e+RbkMSNMxNrga6W3+k9TxQohFVQSQotc7z3PPb68q3dVzqSz0XTT3IkKcFBaCeK9VFF3KherEAfrPrZiUVbZnbKC2w9JbW2+20tsBwpafqJz1Du7Afko2UfT3JkjwrglS+XtG+WGcZ3fovu/mY6tZQ0W5U8Hw1OtW80ZP2OxAuzFl3J/CNvqvK2s8scPUNqRNGoV1Qi1N2YIfR0JINx3MsEwyBmcKAz2zMBqbbXPOR+L1AKR1AJKBb/iLqF/W09FsraNrRjRhsiOm3JuTJtonqJsgh8Lx616NKsoIWqiuAdxmF7GSZxr4feJTh8Sq1azCg6lMrMxRWJBUgbLsRfQamdUxvH6FNHYVEZkBsocasNgSL5bmwuesyVY+zeuxip1OdFjNfxmB8gpZmNJywsQPQzG6C41y7rr+7JS8cf71A2/cqKx/Jgot7yFj8ZXrU3QoiipaxzElLMD6tPUbDla3XnObv7vh11QcKlSOucdWnjfy++xtwjUi8pM9RETzMkxERAEREAREQBERAEREAREQDFiSAA+bIafqV97GxG3O4JFu8tMFU+0oy16AGUjR09LXX5lDC45jbSVdaiSyMAhNNswVxdSbW16HXQ8pecMxvnU1e1rlhYG49LFbg2FwbdJ33heUfYyiptv/AM40Xnnz8njyI+5X6tikCPTzK1OoPU5GWmzLYuWFioPIx5/7lXX/APCr/wAZssgY/jAptkVGqPa5VbAAG9szE2Go+s2Lrw/ZOU69WclltvWKWr80WxrzSUUVVKurXsdV0YEEEHf1KQCPee5jo0bZmNs9QlqhAtcn/QbCYavEkVWb1HKSPlYXYHLlBIsSW0nCzt/aVpRtVKUU9NNceeO5vKeIpz0ZP4Vh/MqMzaCg3pXmWKfMe1mIA6i/KXkhcHwLUqYDm9RzmqkbZjyHYABR2Emz1OwtVa28KSSylrjv1+ZGTlzNs+MwAJOw1J7CV1Kk2IK1HutJSGo07FWJFiHqG/XZdO972GTjrAYeqSQAq3N9mAIJVuzWynsZ8fi6qmYU6hQWAKpob2ACgkE6kAG1jN9GN7k+J5zH8J/T/eJaXH5wljwLi32aqrZQ1O4zodtx6lG2cC9iepldEka1KFaDpzWU9GRMZOLyjrVDxZgnQv56ADdWOVh/hOp9pK4ZxWniFL08xpjQORYMdQcoOum15pHhTh3D8TZaiMKygeg1GCva/qSxub81J/SdAoUFRQqKFVRZVAsAOwnkPF7S0spyo01Pnz/thJLyx+737ep0dtUqVVzSax5fmh7iQ+MY00aNSoqM5UaBRc/XXkN/aVfhHjhr0V8yoHq7MAliLc3IJGvt9JG07GrO2lcr9qePPv06Lu8Gd1YqapvdmwRETSMoiIgCIiAIiIAiIgCIgkDU6CAJL8OOQj0jtRYLTubnIVDKPoLlb9pquP8AF2Hp1qaCqrD1+bYjKtlJHq/HmAFu57SFhviCqU6r3C1atNCgUZwHDMLML6MFIvfT9Z2/hyzu6NbmlFqE4/zj6P0a7kdc1qbW+qNq8bcS8inQbzmphq1NWC29S5szXO4AUG9uvvMXFqbHEvSplX+0qrkBxnQemk7FT9zLYg668jNI4x4985GTIHXz2dc5bNkucvZdDltY6X6zW+E8VfD16dVWZcrDOV38u/qUX/dvO4rWMLinyVV1z8NURv8Akcsso669NKNStTUAKmV1UclZd/4leXHBKTLRGYZS5d8ptcB3LAG2l7ESs4xh6lWtTNAUz51I5i5IGQOtiAB6jaoTbTa1xe8vqFLKqre+UAXPOwteQtpYewvK1fGksY1/6095uupzRUex7iIkuWCYsXhxUR0OzqRfpcbjuN5liAVNsf0ofxv/AMYltEuyW4PzdERJMij1TqFSGUkMpBUjcEbETfuFfESkUAxCstRRqUW6v3A+6e05/EjeIcLtuIRUa622a0aM9GvOi8wZtPH/AB1Urq1Oknl020Yk+th000UfnLb4b45mp1aRAy0yGU2/He4J57TQJ0L4cVqfkVFGlQVCX2uQVABHawt9byB47ZW9nwqdOjT0yvjndv3aeptWtWdS4UpPubdERPLifEREAREQBERAERBIGp0A3PSAJpnxKrEJQUPa5Ysl/mFhYkcwD/OYsR8SLGqFo3FyKTZ7aDTM3c7i01DiHEatdy9VyzbC/IdANhO94D4euqN1G4rrlUdUtG3lfLGfjsRF3eU503CGuSNERPRCGEEREA6z4C8QYarSDVXVcTTzK2ZyMyfMCFJsfSoG2mWbxPzerEag2M6l4B8d1K7eRiSuc6UqlsuawvlbqdN9Nus1KtLH6kblGt/qzfoiJqm2IiQKWNrOoZKS5W1RmqWut9GKhSRca278pXBTJPiUn2XiP9fR/hP+0SuPMpnyOExESTIoREQBNs+HDj7RUBJ1pmw5fMt/e3+s1OXfg3G+VjKXSpem30bb/MFkXxik6tjVhHflfy1+xntpctWLfc6rERPEjqRERAEREAREicT4rSw9M1KrZVvYaXJJ5KOZl9OnOpJQgst7JFJSUVl7EpmAFybAbk7Tn3jXxUtb9hRa9Mf0rjZzyUHmv85C8T+LnxXoQFKPNTa7nq3Qdpr09I4D4b/x3G5uv3raPbzfn9PftCXd7zpwht3ERE7YixERAEREASx4VxyrhyuSxCutQqwupZNjbcHcXBG8rohrO5VPGx+ieH45K9KnVQ3SqoZT2Ikia38Omf8A6dQzi1s2Tumc5T+U2SRklhtEpF5imQuMYs06RIVjmuuZSBkups7E7AG2vK8kYWjkRF09KqNNtABp2kHDcWo4l8VhxfPQOSqp6OujDsQT+UzYHFG/lVLCqo0ttUQaZ0/S4+6T3BJrQJrJNiIlpcfm6IiSpECIiAJnwWJ8upTqf1bKx+gIJmCJbKKlFxezKp41R29KgYAg3DAEHqDqJ9mofDzi4ak1Bm9dO5QE6lDvbsCbe4m3zw7iFlKyuJ0JdHo+66M6mjVVWCmhERNEzCIlD43xj08I5S4LlUZhyVt9eV9vebNpbu5rwoxeHJpfEx1J+zg5PoZuP+JqWFTNpUcmwRWF+5O9gJo3iTxY2MVE8pUVGzfNmJNiN7CwsTNfCgbCfZ6vw3w7a2LU/wB01/s8r5Zwc/WvKlXTZdhEROhNMREQBERAEREARaIgHXvD/jXCKpoqSKVDy6VEhD6/2YtbmSzB7C2y67iV/jH4iCnUFLDqTUw9Ql2YnyyQCpUqCM49V9xYqN7TmSsRqDYjUW69YmFUY5yZnWljBfcA8UYmnjDVDrnxTKtYuLqQ7gXtcWy8ugnYuMuyqjoA1RW/Zqb+slWBW420uenp5T8/Gd5wOKOIalZl8umlOpobs5dGUa7BR6r87jlMdeOGmZbeWcosM9X8C/xRJETUNw/N0RElSIEREAREQCXwrHGhWpVQbZGBb+7ezf5SZ2VWBAI2Oo95w+db8K48VsJRbmq5G+qen/QH3nBeMrXMKdwls3F+uq+5LcMqayh6lrERPOyaEo/GxH2KtcgXy2udznBsO+kvJWeJqqLhMQXAIyMAD+Iiy+9yJvcOly3dKSWf1x+qMNdZpy9zORRET3M5UREQBERAEREAREQBEk4CkSzEBT5aO5DG2gFtD112kaWqScnHsVxpkRES4oJ1T4cY/wC0YbygctfB/I/IpUYkKw5rdbEdgd5yubJ8PMc1LH0bfLVvTccrMpIv7qJjqxzEyUpcskdb+1Yz+z0v++f+ESyiR+fIkseZ+boiJKESIiIAiIgCbH4I455FcU2P7KuQDfYPspHS5Nj7dJrkTVvLWF3QlQqbSX9P0epfTqOnJSXQ7hEq/DHEvPwtJybsBlqH95dCT9d/eWk8OuKMqFWVKe8W0/Q6qElOKkuomjfEnHNejRB9JBdx3BAW/wDmm8znXj7idGu1DyqivkDhspvYkra/5GT/AIXpOfEIS5cpZ16J4eM/Y1L+WKLWTVIiJ64c6IiIAiIgCIiAIiIBkRlyve+Y5cttrXObN/lmOejawte+ubpytb9f0nmUS3YEREqBLLw5WKYvDMoDMKqBVJsCWbKLnkNbytl54Mw4bFox1NIGpTXk1QMq01PQZ2B9pSWzKx3R3a3aJX/YsT/af/EsSMwSuT8+xESUIkREQBERAEREA3P4a1z5ldM2hVWC97kXHtv7TfZxfAY16NRKqH1UzcdDpYg9iCR7zfz8Q8N5Qezebb+isdG/vbZe/wCk868ScFua12q9CPMpYWnRrTXyff4+czZXUI0+SbxgyeMPEaUqNSnTqr55spUG7KDudNjbr1mi+H+Dti660EKhnDWZibLlF76fS3vK9nJJJNyxJY9STcn85v8A8IMLetiKlvlRVBttma5F/wDCJ1vDeG0+GW7hB5b1b7v+F0NGpWdxUTkafxvgVbB1TSrABrAgqSVYHmpIF/ylfO0fELw59qwxZbebhwzp6blhbVBrpew67Ti8lKc+dZMFWHI8CIiZDGIiIAiIgCIiAIiIAiIgCbn8KuHeZjGqHbDpf/FUuq/oHmmTc/APiujglcVEY+fVpqXFgqJltdj2JJt0JllTPK8GSnjmTZ16JW//ACbBf2qh/wB1f94kdyvsSPMu5wCIiShFCIiAIiIAiIgCIiAJ0f4PVdcWt+VM2/iF/wCU5xLzwd4j+w4kVCC1NgUqqN8pINxfmCP5yypHmi0jJTlyyTZ3WcH8Y8Op0MbiKdM+gNcD8OcBivsTNz418W1sVwtJi3KpVFlHcIDc+9pzevXaozO7FnclmY7kk3JMw0ISjqzLXqRlojHERNk1hERAEREAREQBPQTQm40tpzN+k8xDAiJ9gHyIiALREQ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1630363"/>
            <a:ext cx="3429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ARERETEhETFBIQGBYXERMUEhgXFxYWFRMYFRgZFBUaHCYeGBomGRgXITIgIycpLDAtGCEyNTMqQSYrLCkBCQoKDgwOGg8PGi0lHyUpLCwtLyosLCwuLzQsNCwsLTIsKiwuLC8sLCksLCwsLCwpNC8pLDAvLCwsKSwsLCwsLP/AABEIAOAA4QMBIgACEQEDEQH/xAAcAAEAAgMBAQEAAAAAAAAAAAAABAUDBgcCAQj/xABAEAACAQIEBAQDBQQJBAMAAAABAgADEQQSITEFQVFhBhMigQcycRRCUpGhI2KSsTNTVHKCosHR0hWTo+EWQ2P/xAAbAQEAAQUBAAAAAAAAAAAAAAAABQECAwQGB//EADERAAIBAwIEAwcEAwEAAAAAAAABAgMEESExBRJBUQZhgRNxkaGxwfAiMtHxFEKSUv/aAAwDAQACEQMRAD8A7CeEUtMoZLf1bslwORykXmOhwplXIaz+WC1gvpZszFjnqbk3J1XL3vLGJXLKYREwvDRTcsHqNcZVV2zBRe9gSMx1/ET2kuIlCpSPjqlGpWprTV2qPnp2cE2ZFBzpuLEHoLW1E+/YsU5vVWi/RWdgijvTCkE9yT2tJPCFKGrSNv2bAq/N1cXBfT57hgetgedpYy9vBYlko6nAWZWQLSRXucwZ2yltylJvSDvreZMDwyphvkC1AdGF3D5RfLZqjsDYk+nQam3e4iU5mV5UYsNiBUUMLi9wQdwQbEHuCCPaZZA+z1qf9GVdMzMaZWznOSxC1M1vmN9R2vzmM+IqIfI2dWHzXQkJ/fdbqvue8tk1HVvQqmWcREFRERAEREAREQBERAEREAREQBERAEREAREQBERAEj8QxJp0qjqASqkqC1gbDmZ54lUpZClW+WqCuUBiSCNdFBO3OReF8KpZFLUUupOVmpKrEA+lmW2jW7DrYbSqXUtb6EvAYYIt8zO1SzO7aFjYW0+6ANl5fnJMRKFxTY3ilXzXpplTywurLmLZhcMNQAt7i29wdtL+V4vXG6U37hmT9CG/nPHHaS/aKDED5XCkj72lsp/FYtoeW3OeJxHF+K3dlduFOX6cJ4cV9d3+I26NKM45e56r43EOCM6Uwd8ikuB2cm1++WYUw6hcoHp5jrfe55k9Zkiczd8RubvHtpZxstl8v7NqFKMNkSeHcWK+XSqg5jZadQXIew+8N1aw1O3cbS4mupUKVEqBc2UMrKLXKva5W/MFRp0vL3CYpaqK6XyttcWO9jcHuJ6Jwa/d5bqU5JzW/wBtPPvsR9WHJLC2MsREmTEIiIAiIgCIiAIiIAiIgCIiAIiIAiIgCeXqqLXIF9rkC8gsmKdW9VOnnBAFiXp30BzA2ZudrAA8zMlHhVILZlV2I9bsLliRYkliT7X0lcFMnmkM2JqE6+UiqvQeYcz37+lPa3WTpjoYdUFlAA3+pO5J5nuZkhhCIiUKmHF0aboRUAKbtc2Ay+q9+VrXv2muUiQwVGNSmB87IVOlrak+u/UADvLjj2IVaFRTq1VHVEAuWJUjbkNdTsJW072F9DYXF76211nI+J68IU40+WLbzvvHbb3/AA0Nm2i3Js9RETgSQMVDDO9RlFUq3zKGUMhp2VWsBYhw2up+9+V9gMCtFAiknUkk2uSxLE6aDUnaUTo4ZXR8jKGW+XNo1jtfqo68/rLHC8dU5FqqabtZb2uhYmwCsOp2vbe09D4BdWjpRiuWNXGH0bw3j3vGrx6kdXjJSbecFpEROpNcREQBERAEREAREQBERAEREAREQBERAEREAREQBMGOxYpU2cgnKNFG7EmwAvzJIEyV66orOxsqAsxPIAXJlBWxVSvlZ1yIvqWn969tDUO1x+EaA8zpaP4hf0rGlzzeuuF3f5uXwg5vCPhLM7VHsCwACglgoA2DG2512E9RE8quLipcVHVqPLZKRiorCEREwFwmPEZcrZwCoBLXF9Brt7TJMOLQkAWJGZc4FsxUG5y30v8A+5mt4KdWMW8Za12x558i2bxFsl4DA4qwtVyU6lvQ13emt73RyTYkaZdhy21mvSq0iChNWns9Nmu4/epuTr3U+xGxyYPi1KqSqtZxqUYFWt1yncdxpJc9jpcsYJReVjR5zn16kO0YcPjEe4U6r8ykFWF+qmxEzSPicCrkMcwZbgMrZWsdxccj07CR6bvRLKwd6ZN6bi7sosPTUHzHW9m10NjtrkwMlhEx4fErUVXU3VxddLXH0OsyShUREQBERAEQTKfEccLC1BT6tqrgZLdQL5m020A7zBXuaVvHnqySXn9u/oVSb0RcRNcQ1lN1r1M3PPZlY91sLf4csg45Wp5ay1LVENy76ly2gQm4spYj07bdJDU/ENpUnGEc5bxt/Gd+mNfcZXQmk2zcYkZeJUjTFTzEyaXYMCoJOW1x3NpIVgQCDcHUEbEdp0BhPsREAREQDBjcYtJC7XsNgNSx5Ko5kymo8SxIOY5DmvekTZU6ZXCksRsb78rbSfxbhz1DTZCuanmsrXCnNYXuL2YWIBsfmMq6FUstyLG5BANxdSVNjzFxoZy3Hr+8tHCVJYj30eXrpjslr/RsUIRnlPc94l6lWwqMpVTfIqkAkbFrk5rbgaC+vIT7EThrq8rXc+etLL/OiN6EIwWIiIiapeIiIAiIgHmpSDW3BXVWBsVPVTymehxHEJYMUqjqR5bfUkXUn2ExRJGz4nc2elKWnZ6r89xinSjPcnL4io2GbzFJ3U0nJXrfKCLdwbSRhuLUahCq3qOoVlZSR2DAX9pUzxWoBst73Q5lIJBVgCLgjsT+c6Ol4qlzL2lPTrh6+mfzzNd2umjLXEcFpElkApVdbVaagNr83LUHv9dxC4Cqo9OIYkaDzFVlIGgzAWN+4I3kBOIYlSPUjjazLl9ywvr7AfSZ/wDrrgC9A3uL5XUi3UXsSe1h9Z0dHjdlV2qJe/T6ms6Ml0PHEMRiUyKatMGoxA8ukQQoUsTdmYcgNucwYHGYiq1SiHNkf11bAMtPy1IVbADOzE620Gu9pi43xHP5TJSqZ6ZYgGwzBkIyCxJJZsvLlflI2GxrU6jgebh3cCo6VaYyFgMpsx0JAAByNtY95rVOIezuvbZ5qPJjMf1JSz1x5fYKGY8vXPXsbAeCUgVZAabrf1pbM19w5YHP73mHGJXogOlSpWOYZqbKtsp0NslPNp1F99e0X7fXazCqoHIIgKsO5JJPsRDYzEH/AO0D6Uhb9STf3lZeIbHVc7/5f3X1Lv8AHn2MdfFPiAhbL5e+RbkMSNMxNrga6W3+k9TxQohFVQSQotc7z3PPb68q3dVzqSz0XTT3IkKcFBaCeK9VFF3KherEAfrPrZiUVbZnbKC2w9JbW2+20tsBwpafqJz1Du7Afko2UfT3JkjwrglS+XtG+WGcZ3fovu/mY6tZQ0W5U8Hw1OtW80ZP2OxAuzFl3J/CNvqvK2s8scPUNqRNGoV1Qi1N2YIfR0JINx3MsEwyBmcKAz2zMBqbbXPOR+L1AKR1AJKBb/iLqF/W09FsraNrRjRhsiOm3JuTJtonqJsgh8Lx616NKsoIWqiuAdxmF7GSZxr4feJTh8Sq1azCg6lMrMxRWJBUgbLsRfQamdUxvH6FNHYVEZkBsocasNgSL5bmwuesyVY+zeuxip1OdFjNfxmB8gpZmNJywsQPQzG6C41y7rr+7JS8cf71A2/cqKx/Jgot7yFj8ZXrU3QoiipaxzElLMD6tPUbDla3XnObv7vh11QcKlSOucdWnjfy++xtwjUi8pM9RETzMkxERAEREAREQBERAEREAREQDFiSAA+bIafqV97GxG3O4JFu8tMFU+0oy16AGUjR09LXX5lDC45jbSVdaiSyMAhNNswVxdSbW16HXQ8pecMxvnU1e1rlhYG49LFbg2FwbdJ33heUfYyiptv/AM40Xnnz8njyI+5X6tikCPTzK1OoPU5GWmzLYuWFioPIx5/7lXX/APCr/wAZssgY/jAptkVGqPa5VbAAG9szE2Go+s2Lrw/ZOU69WclltvWKWr80WxrzSUUVVKurXsdV0YEEEHf1KQCPee5jo0bZmNs9QlqhAtcn/QbCYavEkVWb1HKSPlYXYHLlBIsSW0nCzt/aVpRtVKUU9NNceeO5vKeIpz0ZP4Vh/MqMzaCg3pXmWKfMe1mIA6i/KXkhcHwLUqYDm9RzmqkbZjyHYABR2Emz1OwtVa28KSSylrjv1+ZGTlzNs+MwAJOw1J7CV1Kk2IK1HutJSGo07FWJFiHqG/XZdO972GTjrAYeqSQAq3N9mAIJVuzWynsZ8fi6qmYU6hQWAKpob2ACgkE6kAG1jN9GN7k+J5zH8J/T/eJaXH5wljwLi32aqrZQ1O4zodtx6lG2cC9iepldEka1KFaDpzWU9GRMZOLyjrVDxZgnQv56ADdWOVh/hOp9pK4ZxWniFL08xpjQORYMdQcoOum15pHhTh3D8TZaiMKygeg1GCva/qSxub81J/SdAoUFRQqKFVRZVAsAOwnkPF7S0spyo01Pnz/thJLyx+737ep0dtUqVVzSax5fmh7iQ+MY00aNSoqM5UaBRc/XXkN/aVfhHjhr0V8yoHq7MAliLc3IJGvt9JG07GrO2lcr9qePPv06Lu8Gd1YqapvdmwRETSMoiIgCIiAIiIAiIgCIgkDU6CAJL8OOQj0jtRYLTubnIVDKPoLlb9pquP8AF2Hp1qaCqrD1+bYjKtlJHq/HmAFu57SFhviCqU6r3C1atNCgUZwHDMLML6MFIvfT9Z2/hyzu6NbmlFqE4/zj6P0a7kdc1qbW+qNq8bcS8inQbzmphq1NWC29S5szXO4AUG9uvvMXFqbHEvSplX+0qrkBxnQemk7FT9zLYg668jNI4x4985GTIHXz2dc5bNkucvZdDltY6X6zW+E8VfD16dVWZcrDOV38u/qUX/dvO4rWMLinyVV1z8NURv8Akcsso669NKNStTUAKmV1UclZd/4leXHBKTLRGYZS5d8ptcB3LAG2l7ESs4xh6lWtTNAUz51I5i5IGQOtiAB6jaoTbTa1xe8vqFLKqre+UAXPOwteQtpYewvK1fGksY1/6095uupzRUex7iIkuWCYsXhxUR0OzqRfpcbjuN5liAVNsf0ofxv/AMYltEuyW4PzdERJMij1TqFSGUkMpBUjcEbETfuFfESkUAxCstRRqUW6v3A+6e05/EjeIcLtuIRUa622a0aM9GvOi8wZtPH/AB1Urq1Oknl020Yk+th000UfnLb4b45mp1aRAy0yGU2/He4J57TQJ0L4cVqfkVFGlQVCX2uQVABHawt9byB47ZW9nwqdOjT0yvjndv3aeptWtWdS4UpPubdERPLifEREAREQBERAERBIGp0A3PSAJpnxKrEJQUPa5Ysl/mFhYkcwD/OYsR8SLGqFo3FyKTZ7aDTM3c7i01DiHEatdy9VyzbC/IdANhO94D4euqN1G4rrlUdUtG3lfLGfjsRF3eU503CGuSNERPRCGEEREA6z4C8QYarSDVXVcTTzK2ZyMyfMCFJsfSoG2mWbxPzerEag2M6l4B8d1K7eRiSuc6UqlsuawvlbqdN9Nus1KtLH6kblGt/qzfoiJqm2IiQKWNrOoZKS5W1RmqWut9GKhSRca278pXBTJPiUn2XiP9fR/hP+0SuPMpnyOExESTIoREQBNs+HDj7RUBJ1pmw5fMt/e3+s1OXfg3G+VjKXSpem30bb/MFkXxik6tjVhHflfy1+xntpctWLfc6rERPEjqRERAEREAREicT4rSw9M1KrZVvYaXJJ5KOZl9OnOpJQgst7JFJSUVl7EpmAFybAbk7Tn3jXxUtb9hRa9Mf0rjZzyUHmv85C8T+LnxXoQFKPNTa7nq3Qdpr09I4D4b/x3G5uv3raPbzfn9PftCXd7zpwht3ERE7YixERAEREASx4VxyrhyuSxCutQqwupZNjbcHcXBG8rohrO5VPGx+ieH45K9KnVQ3SqoZT2Ikia38Omf8A6dQzi1s2Tumc5T+U2SRklhtEpF5imQuMYs06RIVjmuuZSBkups7E7AG2vK8kYWjkRF09KqNNtABp2kHDcWo4l8VhxfPQOSqp6OujDsQT+UzYHFG/lVLCqo0ttUQaZ0/S4+6T3BJrQJrJNiIlpcfm6IiSpECIiAJnwWJ8upTqf1bKx+gIJmCJbKKlFxezKp41R29KgYAg3DAEHqDqJ9mofDzi4ak1Bm9dO5QE6lDvbsCbe4m3zw7iFlKyuJ0JdHo+66M6mjVVWCmhERNEzCIlD43xj08I5S4LlUZhyVt9eV9vebNpbu5rwoxeHJpfEx1J+zg5PoZuP+JqWFTNpUcmwRWF+5O9gJo3iTxY2MVE8pUVGzfNmJNiN7CwsTNfCgbCfZ6vw3w7a2LU/wB01/s8r5Zwc/WvKlXTZdhEROhNMREQBERAEREARaIgHXvD/jXCKpoqSKVDy6VEhD6/2YtbmSzB7C2y67iV/jH4iCnUFLDqTUw9Ql2YnyyQCpUqCM49V9xYqN7TmSsRqDYjUW69YmFUY5yZnWljBfcA8UYmnjDVDrnxTKtYuLqQ7gXtcWy8ugnYuMuyqjoA1RW/Zqb+slWBW420uenp5T8/Gd5wOKOIalZl8umlOpobs5dGUa7BR6r87jlMdeOGmZbeWcosM9X8C/xRJETUNw/N0RElSIEREAREQCXwrHGhWpVQbZGBb+7ezf5SZ2VWBAI2Oo95w+db8K48VsJRbmq5G+qen/QH3nBeMrXMKdwls3F+uq+5LcMqayh6lrERPOyaEo/GxH2KtcgXy2udznBsO+kvJWeJqqLhMQXAIyMAD+Iiy+9yJvcOly3dKSWf1x+qMNdZpy9zORRET3M5UREQBERAEREAREQBEk4CkSzEBT5aO5DG2gFtD112kaWqScnHsVxpkRES4oJ1T4cY/wC0YbygctfB/I/IpUYkKw5rdbEdgd5yubJ8PMc1LH0bfLVvTccrMpIv7qJjqxzEyUpcskdb+1Yz+z0v++f+ESyiR+fIkseZ+boiJKESIiIAiIgCbH4I455FcU2P7KuQDfYPspHS5Nj7dJrkTVvLWF3QlQqbSX9P0epfTqOnJSXQ7hEq/DHEvPwtJybsBlqH95dCT9d/eWk8OuKMqFWVKe8W0/Q6qElOKkuomjfEnHNejRB9JBdx3BAW/wDmm8znXj7idGu1DyqivkDhspvYkra/5GT/AIXpOfEIS5cpZ16J4eM/Y1L+WKLWTVIiJ64c6IiIAiIgCIiAIiIBkRlyve+Y5cttrXObN/lmOejawte+ubpytb9f0nmUS3YEREqBLLw5WKYvDMoDMKqBVJsCWbKLnkNbytl54Mw4bFox1NIGpTXk1QMq01PQZ2B9pSWzKx3R3a3aJX/YsT/af/EsSMwSuT8+xESUIkREQBERAEREA3P4a1z5ldM2hVWC97kXHtv7TfZxfAY16NRKqH1UzcdDpYg9iCR7zfz8Q8N5Qezebb+isdG/vbZe/wCk868ScFua12q9CPMpYWnRrTXyff4+czZXUI0+SbxgyeMPEaUqNSnTqr55spUG7KDudNjbr1mi+H+Dti660EKhnDWZibLlF76fS3vK9nJJJNyxJY9STcn85v8A8IMLetiKlvlRVBttma5F/wDCJ1vDeG0+GW7hB5b1b7v+F0NGpWdxUTkafxvgVbB1TSrABrAgqSVYHmpIF/ylfO0fELw59qwxZbebhwzp6blhbVBrpew67Ti8lKc+dZMFWHI8CIiZDGIiIAiIgCIiAIiIAiIgCbn8KuHeZjGqHbDpf/FUuq/oHmmTc/APiujglcVEY+fVpqXFgqJltdj2JJt0JllTPK8GSnjmTZ16JW//ACbBf2qh/wB1f94kdyvsSPMu5wCIiShFCIiAIiIAiIgCIiAJ0f4PVdcWt+VM2/iF/wCU5xLzwd4j+w4kVCC1NgUqqN8pINxfmCP5yypHmi0jJTlyyTZ3WcH8Y8Op0MbiKdM+gNcD8OcBivsTNz418W1sVwtJi3KpVFlHcIDc+9pzevXaozO7FnclmY7kk3JMw0ISjqzLXqRlojHERNk1hERAEREAREQBPQTQm40tpzN+k8xDAiJ9gHyIiALREQ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6700" y="-1477963"/>
            <a:ext cx="3429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495800"/>
            <a:ext cx="1990045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1118" y="530173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5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347566"/>
            <a:ext cx="586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Demmler’s</a:t>
            </a:r>
            <a:r>
              <a:rPr lang="en-US" dirty="0" smtClean="0">
                <a:solidFill>
                  <a:schemeClr val="bg1"/>
                </a:solidFill>
              </a:rPr>
              <a:t> Response to </a:t>
            </a:r>
            <a:r>
              <a:rPr lang="en-US" dirty="0" err="1" smtClean="0">
                <a:solidFill>
                  <a:schemeClr val="bg1"/>
                </a:solidFill>
              </a:rPr>
              <a:t>Subramani’s</a:t>
            </a:r>
            <a:r>
              <a:rPr lang="en-US" dirty="0" smtClean="0">
                <a:solidFill>
                  <a:schemeClr val="bg1"/>
                </a:solidFill>
              </a:rPr>
              <a:t> Blog Post Comment: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357312"/>
            <a:ext cx="48863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1747837"/>
            <a:ext cx="5305425" cy="3362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4756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</a:t>
            </a:r>
            <a:r>
              <a:rPr lang="en-US" dirty="0" err="1" smtClean="0">
                <a:solidFill>
                  <a:schemeClr val="bg1"/>
                </a:solidFill>
              </a:rPr>
              <a:t>Cisa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572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1428750"/>
            <a:ext cx="4276725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58452"/>
            <a:ext cx="523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Demmler’s</a:t>
            </a:r>
            <a:r>
              <a:rPr lang="en-US" dirty="0" smtClean="0">
                <a:solidFill>
                  <a:schemeClr val="bg1"/>
                </a:solidFill>
              </a:rPr>
              <a:t> Response to </a:t>
            </a:r>
            <a:r>
              <a:rPr lang="en-US" dirty="0" err="1" smtClean="0">
                <a:solidFill>
                  <a:schemeClr val="bg1"/>
                </a:solidFill>
              </a:rPr>
              <a:t>Cisa’s</a:t>
            </a:r>
            <a:r>
              <a:rPr lang="en-US" dirty="0" smtClean="0">
                <a:solidFill>
                  <a:schemeClr val="bg1"/>
                </a:solidFill>
              </a:rPr>
              <a:t> Blog Post Comment: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6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2" y="1804987"/>
            <a:ext cx="5362575" cy="3248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80223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Brendan: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80060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9391"/>
            <a:ext cx="4020111" cy="5744377"/>
          </a:xfrm>
          <a:prstGeom prst="rect">
            <a:avLst/>
          </a:prstGeom>
        </p:spPr>
      </p:pic>
      <p:pic>
        <p:nvPicPr>
          <p:cNvPr id="7" name="Picture 6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889" y="658391"/>
            <a:ext cx="972111" cy="9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10" y="2819400"/>
            <a:ext cx="3810532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1271587"/>
            <a:ext cx="4543425" cy="4314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47566"/>
            <a:ext cx="564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Demmler’s</a:t>
            </a:r>
            <a:r>
              <a:rPr lang="en-US" dirty="0" smtClean="0">
                <a:solidFill>
                  <a:schemeClr val="bg1"/>
                </a:solidFill>
              </a:rPr>
              <a:t> Response to Brendan’s Blog Post Comment: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9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838325"/>
            <a:ext cx="5314950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47566"/>
            <a:ext cx="355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</a:t>
            </a:r>
            <a:r>
              <a:rPr lang="en-US" dirty="0" err="1" smtClean="0">
                <a:solidFill>
                  <a:schemeClr val="bg1"/>
                </a:solidFill>
              </a:rPr>
              <a:t>Pani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724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505325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58452"/>
            <a:ext cx="525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Demmler’s</a:t>
            </a:r>
            <a:r>
              <a:rPr lang="en-US" dirty="0" smtClean="0">
                <a:solidFill>
                  <a:schemeClr val="bg1"/>
                </a:solidFill>
              </a:rPr>
              <a:t> Response to </a:t>
            </a:r>
            <a:r>
              <a:rPr lang="en-US" dirty="0" err="1" smtClean="0">
                <a:solidFill>
                  <a:schemeClr val="bg1"/>
                </a:solidFill>
              </a:rPr>
              <a:t>Pani’s</a:t>
            </a:r>
            <a:r>
              <a:rPr lang="en-US" dirty="0" smtClean="0">
                <a:solidFill>
                  <a:schemeClr val="bg1"/>
                </a:solidFill>
              </a:rPr>
              <a:t> Blog Post Comment: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4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4" y="1371600"/>
            <a:ext cx="5686097" cy="3171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381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Bonnie: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48200"/>
            <a:ext cx="5182067" cy="17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515260" y="3591654"/>
            <a:ext cx="1700785" cy="652908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" i="1" dirty="0"/>
              <a:t>Lisa Saunders</a:t>
            </a:r>
            <a:r>
              <a:rPr lang="en-US" sz="600" dirty="0"/>
              <a:t> says: </a:t>
            </a:r>
            <a:r>
              <a:rPr lang="en-US" sz="600" dirty="0">
                <a:hlinkClick r:id="rId2"/>
              </a:rPr>
              <a:t>January 11, 2011 at 5:26 am</a:t>
            </a:r>
            <a:endParaRPr lang="en-US" sz="600" dirty="0"/>
          </a:p>
          <a:p>
            <a:r>
              <a:rPr lang="en-US" sz="600" dirty="0"/>
              <a:t>Thanks so much for doing what you can to make women aware of CMV. I really hope someday that OB/GYNs will make a CMV prevention message a standard practice of care.</a:t>
            </a:r>
          </a:p>
        </p:txBody>
      </p:sp>
      <p:sp>
        <p:nvSpPr>
          <p:cNvPr id="13" name="Oval Callout 12"/>
          <p:cNvSpPr/>
          <p:nvPr/>
        </p:nvSpPr>
        <p:spPr>
          <a:xfrm rot="19792207">
            <a:off x="84417" y="2786884"/>
            <a:ext cx="1899413" cy="847599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" i="1" dirty="0" err="1"/>
              <a:t>Kasia</a:t>
            </a:r>
            <a:r>
              <a:rPr lang="en-US" sz="600" i="1" dirty="0"/>
              <a:t> </a:t>
            </a:r>
            <a:r>
              <a:rPr lang="en-US" sz="600" i="1" dirty="0"/>
              <a:t>says:  </a:t>
            </a:r>
            <a:r>
              <a:rPr lang="en-US" sz="600" u="sng" dirty="0"/>
              <a:t>March </a:t>
            </a:r>
            <a:r>
              <a:rPr lang="en-US" sz="600" u="sng" dirty="0"/>
              <a:t>12, 2012 at 1:16 pm</a:t>
            </a:r>
            <a:br>
              <a:rPr lang="en-US" sz="600" u="sng" dirty="0"/>
            </a:br>
            <a:r>
              <a:rPr lang="en-US" sz="600" dirty="0"/>
              <a:t>Hello</a:t>
            </a:r>
            <a:br>
              <a:rPr lang="en-US" sz="600" dirty="0"/>
            </a:br>
            <a:r>
              <a:rPr lang="en-US" sz="600" dirty="0"/>
              <a:t>I’ m from Poland and we </a:t>
            </a:r>
            <a:r>
              <a:rPr lang="en-US" sz="600" dirty="0" err="1"/>
              <a:t>dont</a:t>
            </a:r>
            <a:r>
              <a:rPr lang="en-US" sz="600" dirty="0"/>
              <a:t> talk much about this virus in my country. I’m very concern about this problem....</a:t>
            </a:r>
          </a:p>
        </p:txBody>
      </p:sp>
      <p:sp>
        <p:nvSpPr>
          <p:cNvPr id="15" name="Rounded Rectangular Callout 14"/>
          <p:cNvSpPr/>
          <p:nvPr/>
        </p:nvSpPr>
        <p:spPr>
          <a:xfrm rot="20401250">
            <a:off x="1233192" y="1868673"/>
            <a:ext cx="1252938" cy="483440"/>
          </a:xfrm>
          <a:prstGeom prst="wedgeRoundRect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00" dirty="0"/>
          </a:p>
          <a:p>
            <a:r>
              <a:rPr lang="en-US" sz="600" i="1" dirty="0" err="1"/>
              <a:t>rin</a:t>
            </a:r>
            <a:r>
              <a:rPr lang="en-US" sz="600" dirty="0"/>
              <a:t> says: </a:t>
            </a:r>
            <a:r>
              <a:rPr lang="en-US" sz="600" dirty="0">
                <a:hlinkClick r:id="rId3"/>
              </a:rPr>
              <a:t>May 12, 2011 at 7:04 pm</a:t>
            </a:r>
            <a:endParaRPr lang="en-US" sz="600" dirty="0"/>
          </a:p>
          <a:p>
            <a:r>
              <a:rPr lang="en-US" sz="600" dirty="0"/>
              <a:t>I am so glad to find this site</a:t>
            </a:r>
          </a:p>
        </p:txBody>
      </p:sp>
      <p:sp>
        <p:nvSpPr>
          <p:cNvPr id="16" name="Oval Callout 15"/>
          <p:cNvSpPr/>
          <p:nvPr/>
        </p:nvSpPr>
        <p:spPr>
          <a:xfrm rot="20252432">
            <a:off x="6596952" y="4602458"/>
            <a:ext cx="2001521" cy="84759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" i="1" dirty="0" err="1"/>
              <a:t>Alen</a:t>
            </a:r>
            <a:r>
              <a:rPr lang="en-US" sz="600" dirty="0"/>
              <a:t> </a:t>
            </a:r>
            <a:r>
              <a:rPr lang="en-US" sz="600" dirty="0"/>
              <a:t>says:  </a:t>
            </a:r>
            <a:r>
              <a:rPr lang="en-US" sz="600" dirty="0">
                <a:hlinkClick r:id="rId4"/>
              </a:rPr>
              <a:t>September </a:t>
            </a:r>
            <a:r>
              <a:rPr lang="en-US" sz="600" dirty="0">
                <a:hlinkClick r:id="rId4"/>
              </a:rPr>
              <a:t>8, 2013 at 1:59 pm</a:t>
            </a:r>
            <a:endParaRPr lang="en-US" sz="600" dirty="0"/>
          </a:p>
          <a:p>
            <a:r>
              <a:rPr lang="en-US" sz="600" dirty="0"/>
              <a:t>Respected </a:t>
            </a:r>
            <a:r>
              <a:rPr lang="en-US" sz="600" dirty="0" err="1"/>
              <a:t>Dr</a:t>
            </a:r>
            <a:r>
              <a:rPr lang="en-US" sz="600" dirty="0"/>
              <a:t> Gail,</a:t>
            </a:r>
          </a:p>
          <a:p>
            <a:r>
              <a:rPr lang="en-US" sz="600" dirty="0"/>
              <a:t>I am very happy to see your comments and help you provide to those are in need of your information....</a:t>
            </a:r>
          </a:p>
        </p:txBody>
      </p:sp>
      <p:sp>
        <p:nvSpPr>
          <p:cNvPr id="22" name="Rectangular Callout 21"/>
          <p:cNvSpPr/>
          <p:nvPr/>
        </p:nvSpPr>
        <p:spPr>
          <a:xfrm rot="1735924">
            <a:off x="853552" y="4585623"/>
            <a:ext cx="1546861" cy="530479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" i="1" dirty="0"/>
              <a:t>Lynn Maloney</a:t>
            </a:r>
            <a:r>
              <a:rPr lang="en-US" sz="600" dirty="0"/>
              <a:t> says: </a:t>
            </a:r>
            <a:r>
              <a:rPr lang="en-US" sz="600" dirty="0">
                <a:hlinkClick r:id="rId5"/>
              </a:rPr>
              <a:t>May 7, 2013 at 6:49 pm</a:t>
            </a:r>
            <a:endParaRPr lang="en-US" sz="600" dirty="0"/>
          </a:p>
          <a:p>
            <a:r>
              <a:rPr lang="en-US" sz="600" dirty="0"/>
              <a:t>Hello Dr. Gail,</a:t>
            </a:r>
            <a:br>
              <a:rPr lang="en-US" sz="600" dirty="0"/>
            </a:br>
            <a:r>
              <a:rPr lang="en-US" sz="600" dirty="0"/>
              <a:t>Your blog continues to be a wealth of information for people dealing with CMV ....</a:t>
            </a:r>
          </a:p>
        </p:txBody>
      </p:sp>
      <p:sp>
        <p:nvSpPr>
          <p:cNvPr id="23" name="Rectangular Callout 22"/>
          <p:cNvSpPr/>
          <p:nvPr/>
        </p:nvSpPr>
        <p:spPr>
          <a:xfrm rot="923695">
            <a:off x="5378104" y="3873180"/>
            <a:ext cx="1646353" cy="554917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" i="1" dirty="0" err="1"/>
              <a:t>rakesh</a:t>
            </a:r>
            <a:r>
              <a:rPr lang="en-US" sz="600" i="1" dirty="0"/>
              <a:t> </a:t>
            </a:r>
            <a:r>
              <a:rPr lang="en-US" sz="600" i="1" dirty="0" err="1"/>
              <a:t>marpuri</a:t>
            </a:r>
            <a:r>
              <a:rPr lang="en-US" sz="600" dirty="0"/>
              <a:t> </a:t>
            </a:r>
            <a:r>
              <a:rPr lang="en-US" sz="600" dirty="0"/>
              <a:t>says:  </a:t>
            </a:r>
            <a:r>
              <a:rPr lang="en-US" sz="600" dirty="0">
                <a:hlinkClick r:id="rId6"/>
              </a:rPr>
              <a:t>June </a:t>
            </a:r>
            <a:r>
              <a:rPr lang="en-US" sz="600" dirty="0">
                <a:hlinkClick r:id="rId6"/>
              </a:rPr>
              <a:t>28, 2014 at 1:01 pm</a:t>
            </a:r>
            <a:endParaRPr lang="en-US" sz="600" dirty="0"/>
          </a:p>
          <a:p>
            <a:r>
              <a:rPr lang="en-US" sz="600" dirty="0"/>
              <a:t>Dear Doctor,</a:t>
            </a:r>
          </a:p>
          <a:p>
            <a:r>
              <a:rPr lang="en-US" sz="600" dirty="0"/>
              <a:t>This is Rakesh from India. First of all appreciate your effort in creating awareness regarding the CMV virus....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3867698" y="3088720"/>
            <a:ext cx="1628902" cy="690230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i="1" dirty="0">
                <a:solidFill>
                  <a:schemeClr val="tx1"/>
                </a:solidFill>
              </a:rPr>
              <a:t>Ã¼bersetzung </a:t>
            </a:r>
            <a:r>
              <a:rPr lang="en-US" sz="600" i="1" dirty="0" err="1">
                <a:solidFill>
                  <a:schemeClr val="tx1"/>
                </a:solidFill>
              </a:rPr>
              <a:t>englisch</a:t>
            </a:r>
            <a:r>
              <a:rPr lang="en-US" sz="600" i="1" dirty="0">
                <a:solidFill>
                  <a:schemeClr val="tx1"/>
                </a:solidFill>
              </a:rPr>
              <a:t> </a:t>
            </a:r>
            <a:r>
              <a:rPr lang="en-US" sz="600" i="1" dirty="0" err="1">
                <a:solidFill>
                  <a:schemeClr val="tx1"/>
                </a:solidFill>
              </a:rPr>
              <a:t>deutsch</a:t>
            </a:r>
            <a:r>
              <a:rPr lang="en-US" sz="600" dirty="0">
                <a:solidFill>
                  <a:schemeClr val="tx1"/>
                </a:solidFill>
              </a:rPr>
              <a:t> </a:t>
            </a:r>
            <a:r>
              <a:rPr lang="en-US" sz="600" dirty="0">
                <a:solidFill>
                  <a:schemeClr val="tx1"/>
                </a:solidFill>
              </a:rPr>
              <a:t>says:  </a:t>
            </a:r>
            <a:r>
              <a:rPr lang="en-US" sz="600" dirty="0">
                <a:solidFill>
                  <a:schemeClr val="tx1"/>
                </a:solidFill>
                <a:hlinkClick r:id="rId7"/>
              </a:rPr>
              <a:t>July </a:t>
            </a:r>
            <a:r>
              <a:rPr lang="en-US" sz="600" dirty="0">
                <a:solidFill>
                  <a:schemeClr val="tx1"/>
                </a:solidFill>
                <a:hlinkClick r:id="rId7"/>
              </a:rPr>
              <a:t>26, 2013 at 9:28 am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dirty="0">
                <a:solidFill>
                  <a:schemeClr val="tx1"/>
                </a:solidFill>
              </a:rPr>
              <a:t>Hi colleagues, its great post about </a:t>
            </a:r>
            <a:r>
              <a:rPr lang="en-US" sz="600" dirty="0" err="1">
                <a:solidFill>
                  <a:schemeClr val="tx1"/>
                </a:solidFill>
              </a:rPr>
              <a:t>teachingand</a:t>
            </a:r>
            <a:r>
              <a:rPr lang="en-US" sz="600" dirty="0">
                <a:solidFill>
                  <a:schemeClr val="tx1"/>
                </a:solidFill>
              </a:rPr>
              <a:t> fully explained, keep it up all the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time.</a:t>
            </a:r>
          </a:p>
        </p:txBody>
      </p:sp>
      <p:sp>
        <p:nvSpPr>
          <p:cNvPr id="25" name="Rounded Rectangular Callout 24"/>
          <p:cNvSpPr/>
          <p:nvPr/>
        </p:nvSpPr>
        <p:spPr>
          <a:xfrm rot="722589">
            <a:off x="2297152" y="2771511"/>
            <a:ext cx="1498853" cy="507221"/>
          </a:xfrm>
          <a:prstGeom prst="wedgeRoundRectCallo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i="1" dirty="0" err="1">
                <a:solidFill>
                  <a:schemeClr val="tx1"/>
                </a:solidFill>
              </a:rPr>
              <a:t>pankaj</a:t>
            </a:r>
            <a:r>
              <a:rPr lang="en-US" sz="600" dirty="0">
                <a:solidFill>
                  <a:schemeClr val="tx1"/>
                </a:solidFill>
              </a:rPr>
              <a:t> says: </a:t>
            </a:r>
            <a:r>
              <a:rPr lang="en-US" sz="600" dirty="0">
                <a:solidFill>
                  <a:schemeClr val="tx1"/>
                </a:solidFill>
                <a:hlinkClick r:id="rId8"/>
              </a:rPr>
              <a:t>January 25, 2011 at 4:18 pm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dirty="0">
                <a:solidFill>
                  <a:schemeClr val="tx1"/>
                </a:solidFill>
              </a:rPr>
              <a:t>Thanks </a:t>
            </a:r>
            <a:r>
              <a:rPr lang="en-US" sz="600" dirty="0" err="1">
                <a:solidFill>
                  <a:schemeClr val="tx1"/>
                </a:solidFill>
              </a:rPr>
              <a:t>Dr</a:t>
            </a:r>
            <a:r>
              <a:rPr lang="en-US" sz="600" dirty="0">
                <a:solidFill>
                  <a:schemeClr val="tx1"/>
                </a:solidFill>
              </a:rPr>
              <a:t> Gail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I will post this on my </a:t>
            </a:r>
            <a:r>
              <a:rPr lang="en-US" sz="600" dirty="0" err="1">
                <a:solidFill>
                  <a:schemeClr val="tx1"/>
                </a:solidFill>
              </a:rPr>
              <a:t>facebook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 rot="20865822">
            <a:off x="3216045" y="4321589"/>
            <a:ext cx="2042795" cy="1241808"/>
          </a:xfrm>
          <a:prstGeom prst="wedge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i="1" dirty="0">
                <a:solidFill>
                  <a:schemeClr val="tx1"/>
                </a:solidFill>
              </a:rPr>
              <a:t>Dr. Stanley A. </a:t>
            </a:r>
            <a:r>
              <a:rPr lang="en-US" sz="600" i="1" dirty="0" err="1">
                <a:solidFill>
                  <a:schemeClr val="tx1"/>
                </a:solidFill>
              </a:rPr>
              <a:t>Plotkin</a:t>
            </a:r>
            <a:r>
              <a:rPr lang="en-US" sz="600" dirty="0">
                <a:solidFill>
                  <a:schemeClr val="tx1"/>
                </a:solidFill>
              </a:rPr>
              <a:t> says: </a:t>
            </a:r>
            <a:r>
              <a:rPr lang="en-US" sz="600" dirty="0">
                <a:solidFill>
                  <a:schemeClr val="tx1"/>
                </a:solidFill>
                <a:hlinkClick r:id="rId9"/>
              </a:rPr>
              <a:t>January 25, 2011 at 2:37 pm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dirty="0">
                <a:solidFill>
                  <a:schemeClr val="tx1"/>
                </a:solidFill>
              </a:rPr>
              <a:t>Dear Gail-</a:t>
            </a:r>
          </a:p>
          <a:p>
            <a:r>
              <a:rPr lang="en-US" sz="600" dirty="0">
                <a:solidFill>
                  <a:schemeClr val="tx1"/>
                </a:solidFill>
              </a:rPr>
              <a:t>I see that you are party to this blog created for parents of CMV damaged children. That’s great, and I just wanted to say that it might be useful if the parents pushed NIH to support vaccine studies. Also, IOM is doing a new review of vaccine priorities and we don’t want CMV to fall from first priority.</a:t>
            </a:r>
          </a:p>
          <a:p>
            <a:r>
              <a:rPr lang="en-US" sz="600" dirty="0">
                <a:solidFill>
                  <a:schemeClr val="tx1"/>
                </a:solidFill>
              </a:rPr>
              <a:t>Thanks and regards,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Stanley A </a:t>
            </a:r>
            <a:r>
              <a:rPr lang="en-US" sz="600" dirty="0" err="1">
                <a:solidFill>
                  <a:schemeClr val="tx1"/>
                </a:solidFill>
              </a:rPr>
              <a:t>Plotkin</a:t>
            </a:r>
            <a:r>
              <a:rPr lang="en-US" sz="600" dirty="0">
                <a:solidFill>
                  <a:schemeClr val="tx1"/>
                </a:solidFill>
              </a:rPr>
              <a:t>, MD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 err="1">
                <a:solidFill>
                  <a:schemeClr val="tx1"/>
                </a:solidFill>
              </a:rPr>
              <a:t>Emiritus</a:t>
            </a:r>
            <a:r>
              <a:rPr lang="en-US" sz="600" dirty="0">
                <a:solidFill>
                  <a:schemeClr val="tx1"/>
                </a:solidFill>
              </a:rPr>
              <a:t> Professor of Pediatrics, University of Pennsylvania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 err="1">
                <a:solidFill>
                  <a:schemeClr val="tx1"/>
                </a:solidFill>
              </a:rPr>
              <a:t>Vaxconsult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 rot="1508973">
            <a:off x="6727741" y="2301840"/>
            <a:ext cx="1955420" cy="1403098"/>
          </a:xfrm>
          <a:prstGeom prst="wedgeRect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i="1" dirty="0">
                <a:solidFill>
                  <a:schemeClr val="tx1"/>
                </a:solidFill>
              </a:rPr>
              <a:t>Keri</a:t>
            </a:r>
            <a:r>
              <a:rPr lang="en-US" sz="600" dirty="0">
                <a:solidFill>
                  <a:schemeClr val="tx1"/>
                </a:solidFill>
              </a:rPr>
              <a:t> says: </a:t>
            </a:r>
            <a:r>
              <a:rPr lang="en-US" sz="600" dirty="0">
                <a:solidFill>
                  <a:schemeClr val="tx1"/>
                </a:solidFill>
                <a:hlinkClick r:id="rId10"/>
              </a:rPr>
              <a:t>January 24, 2011 at 6:38 pm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dirty="0">
                <a:solidFill>
                  <a:schemeClr val="tx1"/>
                </a:solidFill>
              </a:rPr>
              <a:t>I wish I had known about this before my 3rd pregnancy. Having two perfectly healthy, normal pregnancies, I never thought I would have problems with my last. At my 20 week appointment, there was no heartbeat. My son, Michael, died between the 16th/17th </a:t>
            </a:r>
            <a:r>
              <a:rPr lang="en-US" sz="600" dirty="0">
                <a:solidFill>
                  <a:schemeClr val="tx1"/>
                </a:solidFill>
              </a:rPr>
              <a:t>week. The pathology report showed I had contracted CMV around that time. Apparently had never had it and it ultimately caused Michael his life. I have a toddler and a 7-year-old, certain that I picked the virus up from day care/school. </a:t>
            </a:r>
            <a:r>
              <a:rPr lang="en-US" sz="600" dirty="0" err="1">
                <a:solidFill>
                  <a:schemeClr val="tx1"/>
                </a:solidFill>
              </a:rPr>
              <a:t>WIsh</a:t>
            </a:r>
            <a:r>
              <a:rPr lang="en-US" sz="600" dirty="0">
                <a:solidFill>
                  <a:schemeClr val="tx1"/>
                </a:solidFill>
              </a:rPr>
              <a:t> I would have known about it before – so I could have been more careful.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 rot="1539695">
            <a:off x="4969331" y="2328319"/>
            <a:ext cx="1519935" cy="503048"/>
          </a:xfrm>
          <a:prstGeom prst="wedgeRoundRectCallout">
            <a:avLst/>
          </a:prstGeom>
          <a:noFill/>
          <a:ln>
            <a:solidFill>
              <a:srgbClr val="CA1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i="1" dirty="0">
                <a:solidFill>
                  <a:schemeClr val="tx1"/>
                </a:solidFill>
              </a:rPr>
              <a:t>Diana</a:t>
            </a:r>
            <a:r>
              <a:rPr lang="en-US" sz="600" dirty="0">
                <a:solidFill>
                  <a:schemeClr val="tx1"/>
                </a:solidFill>
              </a:rPr>
              <a:t> </a:t>
            </a:r>
            <a:r>
              <a:rPr lang="en-US" sz="600" dirty="0">
                <a:solidFill>
                  <a:schemeClr val="tx1"/>
                </a:solidFill>
              </a:rPr>
              <a:t>says:  </a:t>
            </a:r>
            <a:r>
              <a:rPr lang="en-US" sz="600" dirty="0">
                <a:solidFill>
                  <a:schemeClr val="tx1"/>
                </a:solidFill>
                <a:hlinkClick r:id="rId11"/>
              </a:rPr>
              <a:t>January </a:t>
            </a:r>
            <a:r>
              <a:rPr lang="en-US" sz="600" dirty="0">
                <a:solidFill>
                  <a:schemeClr val="tx1"/>
                </a:solidFill>
                <a:hlinkClick r:id="rId11"/>
              </a:rPr>
              <a:t>25, 2011 at 12:26 am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dirty="0">
                <a:solidFill>
                  <a:schemeClr val="tx1"/>
                </a:solidFill>
              </a:rPr>
              <a:t>Great info and so straight forward. This is a great post to share with every woman in their child bearing years.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2787193" y="1692269"/>
            <a:ext cx="2112900" cy="766320"/>
          </a:xfrm>
          <a:prstGeom prst="wedgeEllipseCallout">
            <a:avLst/>
          </a:prstGeom>
          <a:noFill/>
          <a:ln>
            <a:solidFill>
              <a:srgbClr val="05D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i="1" dirty="0" err="1">
                <a:solidFill>
                  <a:schemeClr val="tx1"/>
                </a:solidFill>
              </a:rPr>
              <a:t>Pani</a:t>
            </a:r>
            <a:r>
              <a:rPr lang="en-US" sz="600" dirty="0">
                <a:solidFill>
                  <a:schemeClr val="tx1"/>
                </a:solidFill>
              </a:rPr>
              <a:t> says: </a:t>
            </a:r>
            <a:r>
              <a:rPr lang="en-US" sz="600" dirty="0">
                <a:solidFill>
                  <a:schemeClr val="tx1"/>
                </a:solidFill>
                <a:hlinkClick r:id="rId12"/>
              </a:rPr>
              <a:t>November 13, 2013 at 4:56 am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dirty="0">
                <a:solidFill>
                  <a:schemeClr val="tx1"/>
                </a:solidFill>
              </a:rPr>
              <a:t>Hi </a:t>
            </a:r>
            <a:r>
              <a:rPr lang="en-US" sz="600" dirty="0" err="1">
                <a:solidFill>
                  <a:schemeClr val="tx1"/>
                </a:solidFill>
              </a:rPr>
              <a:t>Dr</a:t>
            </a:r>
            <a:r>
              <a:rPr lang="en-US" sz="600" dirty="0">
                <a:solidFill>
                  <a:schemeClr val="tx1"/>
                </a:solidFill>
              </a:rPr>
              <a:t> Gail,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Thanks for providing so much information. It is very </a:t>
            </a:r>
            <a:r>
              <a:rPr lang="en-US" sz="600" dirty="0" err="1">
                <a:solidFill>
                  <a:schemeClr val="tx1"/>
                </a:solidFill>
              </a:rPr>
              <a:t>useful.I’m</a:t>
            </a:r>
            <a:r>
              <a:rPr lang="en-US" sz="600" dirty="0">
                <a:solidFill>
                  <a:schemeClr val="tx1"/>
                </a:solidFill>
              </a:rPr>
              <a:t> contacting you from UK....</a:t>
            </a:r>
          </a:p>
        </p:txBody>
      </p:sp>
      <p:pic>
        <p:nvPicPr>
          <p:cNvPr id="14" name="Picture 13" descr="http://www.comicpalooza.com/wp-content/uploads/2012/07/charities-texaschildren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60730" y="1"/>
            <a:ext cx="4140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32968"/>
            <a:r>
              <a:rPr lang="en-US" sz="1400" b="1" dirty="0">
                <a:latin typeface="Calibri" pitchFamily="34" charset="0"/>
              </a:rPr>
              <a:t>GLOBAL RESPONSE TO CONGENITAL CYTOMEGALOVIRUS (CMV) AWARENESS THROUGH A PEDIATRIC HOSPITAL BLOG WEBSITE</a:t>
            </a:r>
            <a:endParaRPr lang="en-US" sz="1400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1" y="1219200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You are talking…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6096000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We are Listening…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9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96" y="1552313"/>
            <a:ext cx="5430008" cy="3753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419600"/>
            <a:ext cx="1987468" cy="1981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7004" y="5181600"/>
            <a:ext cx="8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India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57200"/>
            <a:ext cx="358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CMV Blog Post Comment from </a:t>
            </a:r>
            <a:r>
              <a:rPr lang="en-US" dirty="0" err="1" smtClean="0">
                <a:solidFill>
                  <a:schemeClr val="bg1"/>
                </a:solidFill>
              </a:rPr>
              <a:t>Aditi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6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3781729" cy="54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47566"/>
            <a:ext cx="529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Demmler’s</a:t>
            </a:r>
            <a:r>
              <a:rPr lang="en-US" dirty="0" smtClean="0">
                <a:solidFill>
                  <a:schemeClr val="bg1"/>
                </a:solidFill>
              </a:rPr>
              <a:t> Response to </a:t>
            </a:r>
            <a:r>
              <a:rPr lang="en-US" dirty="0" err="1" smtClean="0">
                <a:solidFill>
                  <a:schemeClr val="bg1"/>
                </a:solidFill>
              </a:rPr>
              <a:t>Aditi’s</a:t>
            </a:r>
            <a:r>
              <a:rPr lang="en-US" dirty="0" smtClean="0">
                <a:solidFill>
                  <a:schemeClr val="bg1"/>
                </a:solidFill>
              </a:rPr>
              <a:t> Blog Post Comment: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5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-without-d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52935"/>
            <a:ext cx="4831385" cy="3052465"/>
          </a:xfrm>
          <a:prstGeom prst="rect">
            <a:avLst/>
          </a:prstGeom>
          <a:ln w="88900" cap="flat" cmpd="thickThin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2738491" y="3279557"/>
            <a:ext cx="155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North America &amp; South America 69% (24 of 35)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4950" y="2817892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Asia 98%  (43 of 44)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201" y="2686854"/>
            <a:ext cx="98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Europe 83% (39 of 47)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9997" y="423220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Oceania 14% (2 of 14)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4020" y="3648889"/>
            <a:ext cx="91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Africa 39% (21 of 54)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158" y="95948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alibri" pitchFamily="34" charset="0"/>
              </a:rPr>
              <a:t>Countries Impacted by CMV Blog</a:t>
            </a:r>
          </a:p>
        </p:txBody>
      </p:sp>
      <p:pic>
        <p:nvPicPr>
          <p:cNvPr id="11" name="Picture 10" descr="http://www.comicpalooza.com/wp-content/uploads/2012/07/charities-texaschildr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91517" y="5751219"/>
            <a:ext cx="633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67% of the Worlds’ Countries Impacted by CMV Blog 129 of 194 countries; 6 of 7 Continents.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44462"/>
              </p:ext>
            </p:extLst>
          </p:nvPr>
        </p:nvGraphicFramePr>
        <p:xfrm>
          <a:off x="2057400" y="2133600"/>
          <a:ext cx="4953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990600"/>
            <a:ext cx="617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Blog views per </a:t>
            </a:r>
            <a:r>
              <a:rPr lang="en-US" sz="2500" b="1" dirty="0" smtClean="0"/>
              <a:t>continent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562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Unique page views totaled 26,559 of 32,294 total page views with an average time of 4:33 minutes on the blog page.   </a:t>
            </a:r>
            <a:endParaRPr lang="en-US" dirty="0"/>
          </a:p>
        </p:txBody>
      </p:sp>
      <p:pic>
        <p:nvPicPr>
          <p:cNvPr id="5" name="Picture 4" descr="http://www.comicpalooza.com/wp-content/uploads/2012/07/charities-texaschildr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7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57" y="2590799"/>
            <a:ext cx="7197143" cy="13304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800" y="1143000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Monthly </a:t>
            </a:r>
            <a:r>
              <a:rPr lang="en-US" sz="2500" b="1" dirty="0" err="1" smtClean="0"/>
              <a:t>pageviews</a:t>
            </a:r>
            <a:r>
              <a:rPr lang="en-US" sz="2500" b="1" dirty="0" smtClean="0"/>
              <a:t> 2011-2014</a:t>
            </a:r>
            <a:endParaRPr lang="en-US" sz="2500" b="1" dirty="0"/>
          </a:p>
        </p:txBody>
      </p:sp>
      <p:pic>
        <p:nvPicPr>
          <p:cNvPr id="4" name="Picture 3" descr="http://www.comicpalooza.com/wp-content/uploads/2012/07/charities-texaschildr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4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970746"/>
            <a:ext cx="556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Main source of blog views 2011-2014</a:t>
            </a:r>
            <a:endParaRPr lang="en-US" sz="2500" b="1" dirty="0"/>
          </a:p>
        </p:txBody>
      </p:sp>
      <p:pic>
        <p:nvPicPr>
          <p:cNvPr id="10" name="Picture 9" descr="http://www.comicpalooza.com/wp-content/uploads/2012/07/charities-texaschildr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40578"/>
              </p:ext>
            </p:extLst>
          </p:nvPr>
        </p:nvGraphicFramePr>
        <p:xfrm>
          <a:off x="685800" y="2057400"/>
          <a:ext cx="80533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38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9906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Blog views per operating </a:t>
            </a:r>
            <a:r>
              <a:rPr lang="en-US" sz="2500" b="1" dirty="0" smtClean="0"/>
              <a:t>system and Device type</a:t>
            </a:r>
            <a:endParaRPr lang="en-US" sz="2500" b="1" dirty="0"/>
          </a:p>
        </p:txBody>
      </p:sp>
      <p:pic>
        <p:nvPicPr>
          <p:cNvPr id="9" name="Picture 8" descr="http://www.comicpalooza.com/wp-content/uploads/2012/07/charities-texaschildr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-447868"/>
            <a:ext cx="1295400" cy="15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683964"/>
              </p:ext>
            </p:extLst>
          </p:nvPr>
        </p:nvGraphicFramePr>
        <p:xfrm>
          <a:off x="5334000" y="2680556"/>
          <a:ext cx="2795221" cy="210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Operating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Device used 2011-2014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37167"/>
              </p:ext>
            </p:extLst>
          </p:nvPr>
        </p:nvGraphicFramePr>
        <p:xfrm>
          <a:off x="159026" y="2362200"/>
          <a:ext cx="47939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3733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2011-2012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2011-2014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4114800" y="3810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3962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890</Words>
  <Application>Microsoft Office PowerPoint</Application>
  <PresentationFormat>On-screen Show (4:3)</PresentationFormat>
  <Paragraphs>106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Tomkins, Deidre L</dc:creator>
  <cp:lastModifiedBy>Johnson, Jill M. (Johnson, Jill M.)</cp:lastModifiedBy>
  <cp:revision>69</cp:revision>
  <cp:lastPrinted>2014-09-24T20:37:12Z</cp:lastPrinted>
  <dcterms:created xsi:type="dcterms:W3CDTF">2013-08-23T18:25:21Z</dcterms:created>
  <dcterms:modified xsi:type="dcterms:W3CDTF">2014-09-24T20:38:00Z</dcterms:modified>
</cp:coreProperties>
</file>